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6" r:id="rId2"/>
    <p:sldId id="269" r:id="rId3"/>
    <p:sldId id="268" r:id="rId4"/>
    <p:sldId id="257" r:id="rId5"/>
    <p:sldId id="270" r:id="rId6"/>
    <p:sldId id="258" r:id="rId7"/>
    <p:sldId id="265" r:id="rId8"/>
    <p:sldId id="266"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238" autoAdjust="0"/>
  </p:normalViewPr>
  <p:slideViewPr>
    <p:cSldViewPr>
      <p:cViewPr varScale="1">
        <p:scale>
          <a:sx n="97" d="100"/>
          <a:sy n="97" d="100"/>
        </p:scale>
        <p:origin x="2004" y="54"/>
      </p:cViewPr>
      <p:guideLst>
        <p:guide orient="horz" pos="2160"/>
        <p:guide pos="2880"/>
      </p:guideLst>
    </p:cSldViewPr>
  </p:slideViewPr>
  <p:notesTextViewPr>
    <p:cViewPr>
      <p:scale>
        <a:sx n="100" d="100"/>
        <a:sy n="100" d="100"/>
      </p:scale>
      <p:origin x="0" y="0"/>
    </p:cViewPr>
  </p:notesTextViewPr>
  <p:notesViewPr>
    <p:cSldViewPr>
      <p:cViewPr varScale="1">
        <p:scale>
          <a:sx n="82" d="100"/>
          <a:sy n="82" d="100"/>
        </p:scale>
        <p:origin x="-3132"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AC6F88-30FA-4183-B334-D356BC8B845B}" type="datetimeFigureOut">
              <a:rPr lang="en-US" smtClean="0"/>
              <a:pPr/>
              <a:t>12/28/2021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74A9BF-8BD8-48E7-9719-767272A0785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is also a museum in Nizhny</a:t>
            </a:r>
            <a:r>
              <a:rPr lang="en-US" baseline="0" dirty="0"/>
              <a:t> Novgorod where he was exiled to, as well as archives at Harvard University in Massachusetts and an Andrei Sakharov Foundation USA. </a:t>
            </a:r>
            <a:endParaRPr lang="en-US" dirty="0"/>
          </a:p>
        </p:txBody>
      </p:sp>
      <p:sp>
        <p:nvSpPr>
          <p:cNvPr id="4" name="Slide Number Placeholder 3"/>
          <p:cNvSpPr>
            <a:spLocks noGrp="1"/>
          </p:cNvSpPr>
          <p:nvPr>
            <p:ph type="sldNum" sz="quarter" idx="10"/>
          </p:nvPr>
        </p:nvSpPr>
        <p:spPr/>
        <p:txBody>
          <a:bodyPr/>
          <a:lstStyle/>
          <a:p>
            <a:fld id="{E474A9BF-8BD8-48E7-9719-767272A07851}"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1. Comes from a family of physicists.</a:t>
            </a:r>
            <a:r>
              <a:rPr lang="en-US" baseline="0" dirty="0"/>
              <a:t>  Father wrote the textbook on physics that was used throughout all of the USSR in schools.  Worked with team to develop first soviet atomic bomb.   </a:t>
            </a:r>
            <a:endParaRPr lang="en-US" dirty="0"/>
          </a:p>
          <a:p>
            <a:endParaRPr lang="en-US" dirty="0"/>
          </a:p>
          <a:p>
            <a:r>
              <a:rPr lang="en-US" dirty="0"/>
              <a:t>2. had luxurious apartment, large private “</a:t>
            </a:r>
            <a:r>
              <a:rPr lang="ru-RU" dirty="0"/>
              <a:t>Дача</a:t>
            </a:r>
            <a:r>
              <a:rPr lang="en-US" dirty="0"/>
              <a:t>”, access to Elite stores and services, private driver.</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3. Three time recipient of “Hero of Socialist Labor” award, as well as the “Stalin” and “Lenin” prizes, and later received the “Nobel Peace Prize”.</a:t>
            </a:r>
          </a:p>
          <a:p>
            <a:endParaRPr lang="en-US" dirty="0"/>
          </a:p>
        </p:txBody>
      </p:sp>
      <p:sp>
        <p:nvSpPr>
          <p:cNvPr id="4" name="Slide Number Placeholder 3"/>
          <p:cNvSpPr>
            <a:spLocks noGrp="1"/>
          </p:cNvSpPr>
          <p:nvPr>
            <p:ph type="sldNum" sz="quarter" idx="10"/>
          </p:nvPr>
        </p:nvSpPr>
        <p:spPr/>
        <p:txBody>
          <a:bodyPr/>
          <a:lstStyle/>
          <a:p>
            <a:fld id="{E474A9BF-8BD8-48E7-9719-767272A07851}"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228600" indent="-228600">
              <a:buFont typeface="+mj-lt"/>
              <a:buAutoNum type="arabicPeriod"/>
            </a:pPr>
            <a:r>
              <a:rPr lang="en-US" dirty="0"/>
              <a:t>1. Had access to almost every secret</a:t>
            </a:r>
            <a:r>
              <a:rPr lang="en-US" baseline="0" dirty="0"/>
              <a:t> facility, VERY high status, had bodyguards and was protected, not allowed to do things that could danger his life.  </a:t>
            </a:r>
            <a:r>
              <a:rPr lang="en-US" dirty="0"/>
              <a:t>After successful test of thermo-nuclear warhead, started to campaign for peaceful use of nuclear technology and warned the Soviet leadership of nuclear fall out. Was close friends with </a:t>
            </a:r>
            <a:r>
              <a:rPr lang="en-US" dirty="0" err="1"/>
              <a:t>Aleksandr</a:t>
            </a:r>
            <a:r>
              <a:rPr lang="en-US" dirty="0"/>
              <a:t> Solzhenitsyn, who convinced him to take a more active part in human rights in the Soviet Union. Seemed to have a more prestige among the Soviet leaders, so was not punished as quickly or as severe as others that he was associated with.</a:t>
            </a:r>
          </a:p>
          <a:p>
            <a:pPr marL="685800" marR="0" lvl="1"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1.B - Reading Yale’s book on the KGB</a:t>
            </a:r>
            <a:r>
              <a:rPr lang="en-US" baseline="0" dirty="0"/>
              <a:t> documents, in a letter Sakharov talked about how during WWII and after, they were convinced that what they were doing was for the benefit of the people and the mother land.  That the people they worked with who were dying from radiation poisoning were justified sacrifices for the advancement of science.  However, when he saw the true power of what he had helped to create in the test of the thermo-nuclear warhead, the detonation force of which has still to this day not been matched, he started to see the danger that could come from this power being placed in the wrong hands.  The story goes that during the banquet party afterward, Sakharov made a toast to the successful detonation of the device, and hoped that they would never have to use it but that the technology would be used for peaceful means.  In response to his toast, the head military authority at the banquet told him that he had done his service to the motherland, and that he did not need to worry about how or when it would be used because this is not his decision, but the motherlands. </a:t>
            </a:r>
            <a:endParaRPr lang="en-US" dirty="0"/>
          </a:p>
          <a:p>
            <a:pPr marL="228600" indent="-228600">
              <a:buFont typeface="+mj-lt"/>
              <a:buAutoNum type="arabicPeriod"/>
            </a:pPr>
            <a:endParaRPr lang="en-US" dirty="0"/>
          </a:p>
          <a:p>
            <a:pPr marL="228600" indent="-228600">
              <a:buFont typeface="+mj-lt"/>
              <a:buAutoNum type="arabicPeriod"/>
            </a:pPr>
            <a:endParaRPr lang="en-US" dirty="0"/>
          </a:p>
          <a:p>
            <a:pPr marL="228600" indent="-228600">
              <a:buFont typeface="+mj-lt"/>
              <a:buAutoNum type="arabicPeriod"/>
            </a:pPr>
            <a:r>
              <a:rPr lang="en-US" dirty="0"/>
              <a:t>2. Strong advocate for the freedom of conscience, and often received requests for assistance from minorities such as the Crimean Tartars, very strong opponent of death penalty.</a:t>
            </a:r>
          </a:p>
          <a:p>
            <a:pPr marL="228600" indent="-228600">
              <a:buFont typeface="+mj-lt"/>
              <a:buAutoNum type="arabicPeriod"/>
            </a:pPr>
            <a:endParaRPr lang="en-US" dirty="0"/>
          </a:p>
          <a:p>
            <a:pPr marL="228600" indent="-228600">
              <a:buFont typeface="+mj-lt"/>
              <a:buAutoNum type="arabicPeriod"/>
            </a:pPr>
            <a:r>
              <a:rPr lang="en-US" dirty="0"/>
              <a:t>3. Participant of the Moscow Helsinki Group where he met his wife, Elena Bonner.  Group</a:t>
            </a:r>
            <a:r>
              <a:rPr lang="en-US" baseline="0" dirty="0"/>
              <a:t> was inaugurated on May 12, 1976 in Sakharov’s apartment, and consisted of many prominent scientists and generals. </a:t>
            </a:r>
            <a:endParaRPr lang="en-US" dirty="0"/>
          </a:p>
          <a:p>
            <a:pPr marL="228600" indent="-228600">
              <a:buFont typeface="+mj-lt"/>
              <a:buAutoNum type="arabicPeriod"/>
            </a:pPr>
            <a:endParaRPr lang="en-US" dirty="0"/>
          </a:p>
          <a:p>
            <a:pPr marL="228600" indent="-228600">
              <a:buFont typeface="+mj-lt"/>
              <a:buAutoNum type="arabicPeriod"/>
            </a:pPr>
            <a:r>
              <a:rPr lang="en-US" dirty="0"/>
              <a:t>4. Exiled to Nizhny Novgorod after publishing article in western media about the dangers of nuclear weapons, “</a:t>
            </a:r>
            <a:r>
              <a:rPr lang="en-US" i="1" dirty="0"/>
              <a:t>Reflections on Progress, Peaceful Coexistence, and Intellectual Freedom”</a:t>
            </a:r>
            <a:r>
              <a:rPr lang="en-US" i="0" dirty="0"/>
              <a:t>.  While living there, they were constantly</a:t>
            </a:r>
            <a:r>
              <a:rPr lang="en-US" i="0" baseline="0" dirty="0"/>
              <a:t>  under the watch of the KGB, in fact the archives at Harvard consist mostly of documents written by different agents to the central committee.  On multiple </a:t>
            </a:r>
            <a:r>
              <a:rPr lang="en-US" i="0" baseline="0" dirty="0" err="1"/>
              <a:t>occassions</a:t>
            </a:r>
            <a:r>
              <a:rPr lang="en-US" i="0" baseline="0" dirty="0"/>
              <a:t> Elena Bonner complained to the local </a:t>
            </a:r>
            <a:r>
              <a:rPr lang="en-US" i="0" baseline="0" dirty="0" err="1"/>
              <a:t>adminstration</a:t>
            </a:r>
            <a:r>
              <a:rPr lang="en-US" i="0" baseline="0" dirty="0"/>
              <a:t> for the region as well as letters to the Moscow, demanding that they were being treated in an inhumane way, and that they should be allowed access to a home telephone line and mail box.  Often were denied telegrams and letters from own children who had escaped to the US.  Sakharov gave an interview in his apartment in Nizhny Novgorod.  </a:t>
            </a:r>
            <a:endParaRPr lang="en-US" dirty="0"/>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E474A9BF-8BD8-48E7-9719-767272A07851}"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Pic</a:t>
            </a:r>
            <a:r>
              <a:rPr lang="en-US" dirty="0"/>
              <a:t> - http://www.yale.edu/annals/sakharov/documents_frames/Sakharov_001.htm</a:t>
            </a:r>
          </a:p>
        </p:txBody>
      </p:sp>
      <p:sp>
        <p:nvSpPr>
          <p:cNvPr id="4" name="Slide Number Placeholder 3"/>
          <p:cNvSpPr>
            <a:spLocks noGrp="1"/>
          </p:cNvSpPr>
          <p:nvPr>
            <p:ph type="sldNum" sz="quarter" idx="10"/>
          </p:nvPr>
        </p:nvSpPr>
        <p:spPr/>
        <p:txBody>
          <a:bodyPr/>
          <a:lstStyle/>
          <a:p>
            <a:fld id="{E474A9BF-8BD8-48E7-9719-767272A07851}"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74A9BF-8BD8-48E7-9719-767272A07851}" type="slidenum">
              <a:rPr lang="en-US" smtClean="0"/>
              <a:pPr/>
              <a:t>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B2953BC1-B806-4128-B77B-50B3FB5E81BD}" type="datetimeFigureOut">
              <a:rPr lang="en-US" smtClean="0"/>
              <a:pPr/>
              <a:t>12/28/2021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1E8D6986-E338-4EB8-8735-D71CC88CB9A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953BC1-B806-4128-B77B-50B3FB5E81BD}" type="datetimeFigureOut">
              <a:rPr lang="en-US" smtClean="0"/>
              <a:pPr/>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D6986-E338-4EB8-8735-D71CC88CB9A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953BC1-B806-4128-B77B-50B3FB5E81BD}" type="datetimeFigureOut">
              <a:rPr lang="en-US" smtClean="0"/>
              <a:pPr/>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D6986-E338-4EB8-8735-D71CC88CB9A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953BC1-B806-4128-B77B-50B3FB5E81BD}" type="datetimeFigureOut">
              <a:rPr lang="en-US" smtClean="0"/>
              <a:pPr/>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D6986-E338-4EB8-8735-D71CC88CB9A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a:t>Click to edit Master title style</a:t>
            </a:r>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2953BC1-B806-4128-B77B-50B3FB5E81BD}" type="datetimeFigureOut">
              <a:rPr lang="en-US" smtClean="0"/>
              <a:pPr/>
              <a:t>12/28/2021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8D6986-E338-4EB8-8735-D71CC88CB9A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2953BC1-B806-4128-B77B-50B3FB5E81BD}" type="datetimeFigureOut">
              <a:rPr lang="en-US" smtClean="0"/>
              <a:pPr/>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D6986-E338-4EB8-8735-D71CC88CB9A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2953BC1-B806-4128-B77B-50B3FB5E81BD}" type="datetimeFigureOut">
              <a:rPr lang="en-US" smtClean="0"/>
              <a:pPr/>
              <a:t>12/28/2021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8D6986-E338-4EB8-8735-D71CC88CB9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a:t>Click to edit Master title style</a:t>
            </a:r>
          </a:p>
        </p:txBody>
      </p:sp>
      <p:sp>
        <p:nvSpPr>
          <p:cNvPr id="7" name="Date Placeholder 6"/>
          <p:cNvSpPr>
            <a:spLocks noGrp="1"/>
          </p:cNvSpPr>
          <p:nvPr>
            <p:ph type="dt" sz="half" idx="10"/>
          </p:nvPr>
        </p:nvSpPr>
        <p:spPr/>
        <p:txBody>
          <a:bodyPr/>
          <a:lstStyle/>
          <a:p>
            <a:fld id="{B2953BC1-B806-4128-B77B-50B3FB5E81BD}" type="datetimeFigureOut">
              <a:rPr lang="en-US" smtClean="0"/>
              <a:pPr/>
              <a:t>12/28/2021</a:t>
            </a:fld>
            <a:endParaRPr lang="en-US"/>
          </a:p>
        </p:txBody>
      </p:sp>
      <p:sp>
        <p:nvSpPr>
          <p:cNvPr id="8" name="Slide Number Placeholder 7"/>
          <p:cNvSpPr>
            <a:spLocks noGrp="1"/>
          </p:cNvSpPr>
          <p:nvPr>
            <p:ph type="sldNum" sz="quarter" idx="11"/>
          </p:nvPr>
        </p:nvSpPr>
        <p:spPr/>
        <p:txBody>
          <a:bodyPr/>
          <a:lstStyle/>
          <a:p>
            <a:fld id="{1E8D6986-E338-4EB8-8735-D71CC88CB9AD}"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53BC1-B806-4128-B77B-50B3FB5E81BD}" type="datetimeFigureOut">
              <a:rPr lang="en-US" smtClean="0"/>
              <a:pPr/>
              <a:t>12/28/2021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8D6986-E338-4EB8-8735-D71CC88CB9A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a:t>Click to edit Master title style</a:t>
            </a:r>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B2953BC1-B806-4128-B77B-50B3FB5E81BD}" type="datetimeFigureOut">
              <a:rPr lang="en-US" smtClean="0"/>
              <a:pPr/>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156448" y="6422064"/>
            <a:ext cx="762000" cy="365125"/>
          </a:xfrm>
        </p:spPr>
        <p:txBody>
          <a:bodyPr/>
          <a:lstStyle/>
          <a:p>
            <a:fld id="{1E8D6986-E338-4EB8-8735-D71CC88CB9A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a:t>Click to edit Master title style</a:t>
            </a:r>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B2953BC1-B806-4128-B77B-50B3FB5E81BD}" type="datetimeFigureOut">
              <a:rPr lang="en-US" smtClean="0"/>
              <a:pPr/>
              <a:t>12/28/2021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8D6986-E338-4EB8-8735-D71CC88CB9A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a:t>Click to edit Master title style</a:t>
            </a:r>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B2953BC1-B806-4128-B77B-50B3FB5E81BD}" type="datetimeFigureOut">
              <a:rPr lang="en-US" smtClean="0"/>
              <a:pPr/>
              <a:t>12/28/2021</a:t>
            </a:fld>
            <a:endParaRPr lang="en-US"/>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1E8D6986-E338-4EB8-8735-D71CC88CB9A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2133600"/>
          </a:xfrm>
        </p:spPr>
        <p:txBody>
          <a:bodyPr>
            <a:normAutofit/>
          </a:bodyPr>
          <a:lstStyle/>
          <a:p>
            <a:pPr algn="ctr"/>
            <a:r>
              <a:rPr lang="en-US" sz="4400" dirty="0">
                <a:solidFill>
                  <a:schemeClr val="tx2"/>
                </a:solidFill>
              </a:rPr>
              <a:t>martin </a:t>
            </a:r>
            <a:r>
              <a:rPr lang="en-US" sz="4400" dirty="0" err="1">
                <a:solidFill>
                  <a:schemeClr val="tx2"/>
                </a:solidFill>
              </a:rPr>
              <a:t>luther</a:t>
            </a:r>
            <a:r>
              <a:rPr lang="en-US" sz="4400" dirty="0">
                <a:solidFill>
                  <a:schemeClr val="tx2"/>
                </a:solidFill>
              </a:rPr>
              <a:t> king </a:t>
            </a:r>
            <a:r>
              <a:rPr lang="en-US" sz="4400" dirty="0" err="1">
                <a:solidFill>
                  <a:schemeClr val="tx2"/>
                </a:solidFill>
              </a:rPr>
              <a:t>jr</a:t>
            </a:r>
            <a:r>
              <a:rPr lang="en-US" sz="4400" dirty="0">
                <a:solidFill>
                  <a:schemeClr val="tx2"/>
                </a:solidFill>
              </a:rPr>
              <a:t> </a:t>
            </a:r>
            <a:br>
              <a:rPr lang="en-US" sz="4400" dirty="0">
                <a:solidFill>
                  <a:schemeClr val="tx2"/>
                </a:solidFill>
              </a:rPr>
            </a:br>
            <a:r>
              <a:rPr lang="en-US" sz="4400" dirty="0">
                <a:solidFill>
                  <a:schemeClr val="tx2"/>
                </a:solidFill>
              </a:rPr>
              <a:t>and </a:t>
            </a:r>
            <a:br>
              <a:rPr lang="en-US" sz="4400" dirty="0">
                <a:solidFill>
                  <a:schemeClr val="tx2"/>
                </a:solidFill>
              </a:rPr>
            </a:br>
            <a:r>
              <a:rPr lang="en-US" sz="4400" dirty="0" err="1">
                <a:solidFill>
                  <a:schemeClr val="tx2"/>
                </a:solidFill>
              </a:rPr>
              <a:t>andrei</a:t>
            </a:r>
            <a:r>
              <a:rPr lang="en-US" sz="4400" dirty="0">
                <a:solidFill>
                  <a:schemeClr val="tx2"/>
                </a:solidFill>
              </a:rPr>
              <a:t> </a:t>
            </a:r>
            <a:r>
              <a:rPr lang="en-US" sz="4400" dirty="0" err="1">
                <a:solidFill>
                  <a:schemeClr val="tx2"/>
                </a:solidFill>
              </a:rPr>
              <a:t>sakharov</a:t>
            </a:r>
            <a:endParaRPr lang="en-US" sz="4400" dirty="0">
              <a:solidFill>
                <a:schemeClr val="tx2"/>
              </a:solidFill>
            </a:endParaRPr>
          </a:p>
        </p:txBody>
      </p:sp>
      <p:sp>
        <p:nvSpPr>
          <p:cNvPr id="3" name="Subtitle 2"/>
          <p:cNvSpPr>
            <a:spLocks noGrp="1"/>
          </p:cNvSpPr>
          <p:nvPr>
            <p:ph type="subTitle" idx="1"/>
          </p:nvPr>
        </p:nvSpPr>
        <p:spPr>
          <a:xfrm>
            <a:off x="1066800" y="4724400"/>
            <a:ext cx="6480048" cy="1143000"/>
          </a:xfrm>
        </p:spPr>
        <p:txBody>
          <a:bodyPr/>
          <a:lstStyle/>
          <a:p>
            <a:pPr algn="ctr"/>
            <a:r>
              <a:rPr lang="en-US" dirty="0"/>
              <a:t>MATTHEW JOSEPH</a:t>
            </a:r>
          </a:p>
          <a:p>
            <a:pPr algn="ctr"/>
            <a:r>
              <a:rPr lang="en-US" dirty="0"/>
              <a:t>JANUARY 2012</a:t>
            </a:r>
          </a:p>
        </p:txBody>
      </p:sp>
      <p:sp>
        <p:nvSpPr>
          <p:cNvPr id="4" name="TextBox 3"/>
          <p:cNvSpPr txBox="1"/>
          <p:nvPr/>
        </p:nvSpPr>
        <p:spPr>
          <a:xfrm>
            <a:off x="1828800" y="3352800"/>
            <a:ext cx="5486400" cy="646331"/>
          </a:xfrm>
          <a:prstGeom prst="rect">
            <a:avLst/>
          </a:prstGeom>
          <a:noFill/>
        </p:spPr>
        <p:txBody>
          <a:bodyPr wrap="square" rtlCol="0">
            <a:spAutoFit/>
          </a:bodyPr>
          <a:lstStyle/>
          <a:p>
            <a:pPr algn="ctr"/>
            <a:r>
              <a:rPr lang="en-US" dirty="0"/>
              <a:t>SIMILARITIES AND DIFFERENCES IN THE US AND RUSSIAN CIVIL RIGHTS MOVEMENTS.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8/84/Martin_Luther_King_Jr_NYWTS.jpg/633px-Martin_Luther_King_Jr_NYWTS.jpg"/>
          <p:cNvPicPr>
            <a:picLocks noChangeAspect="1" noChangeArrowheads="1"/>
          </p:cNvPicPr>
          <p:nvPr/>
        </p:nvPicPr>
        <p:blipFill>
          <a:blip r:embed="rId2"/>
          <a:srcRect/>
          <a:stretch>
            <a:fillRect/>
          </a:stretch>
        </p:blipFill>
        <p:spPr bwMode="auto">
          <a:xfrm>
            <a:off x="228601" y="1201143"/>
            <a:ext cx="3657600" cy="4437657"/>
          </a:xfrm>
          <a:prstGeom prst="rect">
            <a:avLst/>
          </a:prstGeom>
          <a:noFill/>
        </p:spPr>
      </p:pic>
      <p:pic>
        <p:nvPicPr>
          <p:cNvPr id="5" name="Picture 4"/>
          <p:cNvPicPr>
            <a:picLocks noChangeAspect="1" noChangeArrowheads="1"/>
          </p:cNvPicPr>
          <p:nvPr/>
        </p:nvPicPr>
        <p:blipFill>
          <a:blip r:embed="rId3" cstate="print"/>
          <a:srcRect/>
          <a:stretch>
            <a:fillRect/>
          </a:stretch>
        </p:blipFill>
        <p:spPr bwMode="auto">
          <a:xfrm>
            <a:off x="4191000" y="1600200"/>
            <a:ext cx="4648200" cy="348615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52400" y="457200"/>
            <a:ext cx="7467600" cy="1143000"/>
          </a:xfrm>
        </p:spPr>
        <p:txBody>
          <a:bodyPr>
            <a:normAutofit fontScale="90000"/>
          </a:bodyPr>
          <a:lstStyle/>
          <a:p>
            <a:pPr algn="r"/>
            <a:r>
              <a:rPr lang="en-US" sz="4100" dirty="0"/>
              <a:t>MARTIN</a:t>
            </a:r>
            <a:r>
              <a:rPr lang="en-US" dirty="0"/>
              <a:t> </a:t>
            </a:r>
            <a:r>
              <a:rPr lang="en-US" sz="4100" dirty="0"/>
              <a:t>LUTHER KING JR.: CIVIL RIGHTS ACTIVIST</a:t>
            </a:r>
          </a:p>
        </p:txBody>
      </p:sp>
      <p:sp>
        <p:nvSpPr>
          <p:cNvPr id="7" name="TextBox 6"/>
          <p:cNvSpPr txBox="1"/>
          <p:nvPr/>
        </p:nvSpPr>
        <p:spPr>
          <a:xfrm>
            <a:off x="3886200" y="2438400"/>
            <a:ext cx="4724400" cy="1938992"/>
          </a:xfrm>
          <a:prstGeom prst="rect">
            <a:avLst/>
          </a:prstGeom>
          <a:noFill/>
        </p:spPr>
        <p:txBody>
          <a:bodyPr wrap="square" rtlCol="0">
            <a:spAutoFit/>
          </a:bodyPr>
          <a:lstStyle/>
          <a:p>
            <a:pPr>
              <a:spcBef>
                <a:spcPts val="600"/>
              </a:spcBef>
              <a:spcAft>
                <a:spcPts val="600"/>
              </a:spcAft>
              <a:buFont typeface="Arial" pitchFamily="34" charset="0"/>
              <a:buChar char="•"/>
            </a:pPr>
            <a:r>
              <a:rPr lang="en-US" dirty="0"/>
              <a:t>One of the most prominent American Civil Rights activists.</a:t>
            </a:r>
          </a:p>
          <a:p>
            <a:pPr>
              <a:spcBef>
                <a:spcPts val="600"/>
              </a:spcBef>
              <a:spcAft>
                <a:spcPts val="600"/>
              </a:spcAft>
              <a:buFont typeface="Arial" pitchFamily="34" charset="0"/>
              <a:buChar char="•"/>
            </a:pPr>
            <a:r>
              <a:rPr lang="en-US" dirty="0"/>
              <a:t>Undoubtedly changed the course of history.</a:t>
            </a:r>
          </a:p>
          <a:p>
            <a:pPr>
              <a:spcBef>
                <a:spcPts val="600"/>
              </a:spcBef>
              <a:spcAft>
                <a:spcPts val="600"/>
              </a:spcAft>
              <a:buFont typeface="Arial" pitchFamily="34" charset="0"/>
              <a:buChar char="•"/>
            </a:pPr>
            <a:r>
              <a:rPr lang="en-US" dirty="0"/>
              <a:t>Led non-violent demonstrations.</a:t>
            </a:r>
          </a:p>
          <a:p>
            <a:pPr>
              <a:spcBef>
                <a:spcPts val="600"/>
              </a:spcBef>
              <a:spcAft>
                <a:spcPts val="600"/>
              </a:spcAft>
              <a:buFont typeface="Arial" pitchFamily="34" charset="0"/>
              <a:buChar char="•"/>
            </a:pPr>
            <a:r>
              <a:rPr lang="en-US" dirty="0"/>
              <a:t>Felt a part of the struggle.</a:t>
            </a:r>
          </a:p>
        </p:txBody>
      </p:sp>
      <p:pic>
        <p:nvPicPr>
          <p:cNvPr id="2050" name="Picture 2" descr="http://upload.wikimedia.org/wikipedia/commons/thumb/a/a5/Martin-Luther-King-1964-leaning-on-a-lectern.jpg/435px-Martin-Luther-King-1964-leaning-on-a-lectern.jpg"/>
          <p:cNvPicPr>
            <a:picLocks noChangeAspect="1" noChangeArrowheads="1"/>
          </p:cNvPicPr>
          <p:nvPr/>
        </p:nvPicPr>
        <p:blipFill>
          <a:blip r:embed="rId2"/>
          <a:srcRect/>
          <a:stretch>
            <a:fillRect/>
          </a:stretch>
        </p:blipFill>
        <p:spPr bwMode="auto">
          <a:xfrm>
            <a:off x="304801" y="1500352"/>
            <a:ext cx="3276600" cy="451944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7467600" cy="1143000"/>
          </a:xfrm>
        </p:spPr>
        <p:txBody>
          <a:bodyPr>
            <a:normAutofit fontScale="90000"/>
          </a:bodyPr>
          <a:lstStyle/>
          <a:p>
            <a:pPr algn="r"/>
            <a:r>
              <a:rPr lang="en-US" dirty="0"/>
              <a:t>ANDREI SAKHAROV: PHYSICIST AND DISIDENT</a:t>
            </a:r>
          </a:p>
        </p:txBody>
      </p:sp>
      <p:pic>
        <p:nvPicPr>
          <p:cNvPr id="1027" name="Picture 3"/>
          <p:cNvPicPr>
            <a:picLocks noChangeAspect="1" noChangeArrowheads="1"/>
          </p:cNvPicPr>
          <p:nvPr/>
        </p:nvPicPr>
        <p:blipFill>
          <a:blip r:embed="rId3" cstate="print"/>
          <a:srcRect/>
          <a:stretch>
            <a:fillRect/>
          </a:stretch>
        </p:blipFill>
        <p:spPr bwMode="auto">
          <a:xfrm>
            <a:off x="4980326" y="1981200"/>
            <a:ext cx="3020674" cy="3657600"/>
          </a:xfrm>
          <a:prstGeom prst="rect">
            <a:avLst/>
          </a:prstGeom>
          <a:noFill/>
          <a:ln w="9525">
            <a:noFill/>
            <a:miter lim="800000"/>
            <a:headEnd/>
            <a:tailEnd/>
          </a:ln>
          <a:effectLst/>
        </p:spPr>
      </p:pic>
      <p:sp>
        <p:nvSpPr>
          <p:cNvPr id="6" name="TextBox 5"/>
          <p:cNvSpPr txBox="1"/>
          <p:nvPr/>
        </p:nvSpPr>
        <p:spPr>
          <a:xfrm>
            <a:off x="304800" y="2438400"/>
            <a:ext cx="4724400" cy="2646878"/>
          </a:xfrm>
          <a:prstGeom prst="rect">
            <a:avLst/>
          </a:prstGeom>
          <a:noFill/>
        </p:spPr>
        <p:txBody>
          <a:bodyPr wrap="square" rtlCol="0">
            <a:spAutoFit/>
          </a:bodyPr>
          <a:lstStyle/>
          <a:p>
            <a:pPr>
              <a:spcBef>
                <a:spcPts val="600"/>
              </a:spcBef>
              <a:spcAft>
                <a:spcPts val="600"/>
              </a:spcAft>
              <a:buFont typeface="Arial" pitchFamily="34" charset="0"/>
              <a:buChar char="•"/>
            </a:pPr>
            <a:r>
              <a:rPr lang="en-US" dirty="0"/>
              <a:t>Renowned Soviet physicist, father of the Thermo-nuclear bomb.</a:t>
            </a:r>
          </a:p>
          <a:p>
            <a:pPr>
              <a:spcBef>
                <a:spcPts val="600"/>
              </a:spcBef>
              <a:spcAft>
                <a:spcPts val="600"/>
              </a:spcAft>
              <a:buFont typeface="Arial" pitchFamily="34" charset="0"/>
              <a:buChar char="•"/>
            </a:pPr>
            <a:r>
              <a:rPr lang="en-US" dirty="0"/>
              <a:t>Prominent figure in Soviet Elite Society </a:t>
            </a:r>
          </a:p>
          <a:p>
            <a:pPr>
              <a:spcBef>
                <a:spcPts val="600"/>
              </a:spcBef>
              <a:spcAft>
                <a:spcPts val="600"/>
              </a:spcAft>
              <a:buFont typeface="Arial" pitchFamily="34" charset="0"/>
              <a:buChar char="•"/>
            </a:pPr>
            <a:r>
              <a:rPr lang="en-US" dirty="0"/>
              <a:t>Awards: Hero of Socialist Labor, Stalin, Lenin, Nobel Peace Prize.</a:t>
            </a:r>
          </a:p>
          <a:p>
            <a:pPr>
              <a:spcBef>
                <a:spcPts val="600"/>
              </a:spcBef>
              <a:spcAft>
                <a:spcPts val="600"/>
              </a:spcAft>
              <a:buFont typeface="Arial" pitchFamily="34" charset="0"/>
              <a:buChar char="•"/>
            </a:pPr>
            <a:r>
              <a:rPr lang="en-US" dirty="0"/>
              <a:t>Famous quote, “</a:t>
            </a:r>
            <a:r>
              <a:rPr lang="az-Cyrl-AZ" dirty="0"/>
              <a:t>где наша совесть?</a:t>
            </a:r>
            <a:r>
              <a:rPr lang="en-US" dirty="0"/>
              <a:t>”</a:t>
            </a:r>
          </a:p>
          <a:p>
            <a:pPr>
              <a:spcBef>
                <a:spcPts val="600"/>
              </a:spcBef>
              <a:spcAft>
                <a:spcPts val="600"/>
              </a:spcAft>
              <a:buFont typeface="Arial" pitchFamily="34" charset="0"/>
              <a:buChar char="•"/>
            </a:pPr>
            <a:r>
              <a:rPr lang="en-US" dirty="0"/>
              <a:t>Moscow Helsinki Group, Elena Bonner.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457200"/>
            <a:ext cx="7467600" cy="1143000"/>
          </a:xfrm>
        </p:spPr>
        <p:txBody>
          <a:bodyPr>
            <a:normAutofit/>
          </a:bodyPr>
          <a:lstStyle/>
          <a:p>
            <a:pPr algn="r"/>
            <a:r>
              <a:rPr lang="en-US" dirty="0"/>
              <a:t>Helsinki Accords</a:t>
            </a:r>
          </a:p>
        </p:txBody>
      </p:sp>
      <p:pic>
        <p:nvPicPr>
          <p:cNvPr id="39938" name="Picture 2" descr="http://images.wikia.com/genealogy/images/d/da/Ford_signing_accord_with_Brehznev,_November_24,_1974.jpg"/>
          <p:cNvPicPr>
            <a:picLocks noChangeAspect="1" noChangeArrowheads="1"/>
          </p:cNvPicPr>
          <p:nvPr/>
        </p:nvPicPr>
        <p:blipFill>
          <a:blip r:embed="rId2"/>
          <a:srcRect/>
          <a:stretch>
            <a:fillRect/>
          </a:stretch>
        </p:blipFill>
        <p:spPr bwMode="auto">
          <a:xfrm>
            <a:off x="3810000" y="1905000"/>
            <a:ext cx="5029200" cy="3422194"/>
          </a:xfrm>
          <a:prstGeom prst="rect">
            <a:avLst/>
          </a:prstGeom>
          <a:noFill/>
        </p:spPr>
      </p:pic>
      <p:sp>
        <p:nvSpPr>
          <p:cNvPr id="6" name="TextBox 5"/>
          <p:cNvSpPr txBox="1"/>
          <p:nvPr/>
        </p:nvSpPr>
        <p:spPr>
          <a:xfrm>
            <a:off x="152400" y="1905000"/>
            <a:ext cx="3733800" cy="2616101"/>
          </a:xfrm>
          <a:prstGeom prst="rect">
            <a:avLst/>
          </a:prstGeom>
          <a:noFill/>
        </p:spPr>
        <p:txBody>
          <a:bodyPr wrap="square" rtlCol="0">
            <a:spAutoFit/>
          </a:bodyPr>
          <a:lstStyle/>
          <a:p>
            <a:pPr>
              <a:spcBef>
                <a:spcPts val="600"/>
              </a:spcBef>
              <a:spcAft>
                <a:spcPts val="600"/>
              </a:spcAft>
              <a:buFont typeface="Arial" pitchFamily="34" charset="0"/>
              <a:buChar char="•"/>
            </a:pPr>
            <a:r>
              <a:rPr lang="en-US" dirty="0"/>
              <a:t>Signed by 35 states, including the USSR, in 1975.</a:t>
            </a:r>
          </a:p>
          <a:p>
            <a:pPr>
              <a:spcBef>
                <a:spcPts val="600"/>
              </a:spcBef>
              <a:spcAft>
                <a:spcPts val="600"/>
              </a:spcAft>
              <a:buFont typeface="Arial" pitchFamily="34" charset="0"/>
              <a:buChar char="•"/>
            </a:pPr>
            <a:r>
              <a:rPr lang="en-US" dirty="0"/>
              <a:t>Article VII: Respect for human rights and fundamental freedoms, including the freedom of thought, conscience, religion or belief.</a:t>
            </a:r>
          </a:p>
          <a:p>
            <a:pPr>
              <a:spcBef>
                <a:spcPts val="600"/>
              </a:spcBef>
              <a:spcAft>
                <a:spcPts val="600"/>
              </a:spcAft>
              <a:buFont typeface="Arial" pitchFamily="34" charset="0"/>
              <a:buChar char="•"/>
            </a:pPr>
            <a:r>
              <a:rPr lang="en-US" dirty="0"/>
              <a:t>Possible influence from Civil Rights movement in the US.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457200"/>
            <a:ext cx="7467600" cy="1143000"/>
          </a:xfrm>
        </p:spPr>
        <p:txBody>
          <a:bodyPr>
            <a:normAutofit fontScale="90000"/>
          </a:bodyPr>
          <a:lstStyle/>
          <a:p>
            <a:pPr algn="r"/>
            <a:r>
              <a:rPr lang="en-US" dirty="0"/>
              <a:t>ANDREI SAKHAROV: PHYSICIST AND DISIDENT</a:t>
            </a:r>
          </a:p>
        </p:txBody>
      </p:sp>
      <p:pic>
        <p:nvPicPr>
          <p:cNvPr id="2050" name="Picture 2"/>
          <p:cNvPicPr>
            <a:picLocks noChangeAspect="1" noChangeArrowheads="1"/>
          </p:cNvPicPr>
          <p:nvPr/>
        </p:nvPicPr>
        <p:blipFill>
          <a:blip r:embed="rId3" cstate="print"/>
          <a:srcRect/>
          <a:stretch>
            <a:fillRect/>
          </a:stretch>
        </p:blipFill>
        <p:spPr bwMode="auto">
          <a:xfrm>
            <a:off x="381000" y="1981200"/>
            <a:ext cx="2819400" cy="3618230"/>
          </a:xfrm>
          <a:prstGeom prst="rect">
            <a:avLst/>
          </a:prstGeom>
          <a:noFill/>
          <a:ln w="9525">
            <a:noFill/>
            <a:miter lim="800000"/>
            <a:headEnd/>
            <a:tailEnd/>
          </a:ln>
          <a:effectLst/>
        </p:spPr>
      </p:pic>
      <p:sp>
        <p:nvSpPr>
          <p:cNvPr id="6" name="TextBox 5"/>
          <p:cNvSpPr txBox="1"/>
          <p:nvPr/>
        </p:nvSpPr>
        <p:spPr>
          <a:xfrm>
            <a:off x="3352800" y="2153722"/>
            <a:ext cx="4876800" cy="3077766"/>
          </a:xfrm>
          <a:prstGeom prst="rect">
            <a:avLst/>
          </a:prstGeom>
          <a:noFill/>
        </p:spPr>
        <p:txBody>
          <a:bodyPr wrap="square" rtlCol="0">
            <a:spAutoFit/>
          </a:bodyPr>
          <a:lstStyle/>
          <a:p>
            <a:pPr>
              <a:spcBef>
                <a:spcPts val="600"/>
              </a:spcBef>
              <a:spcAft>
                <a:spcPts val="600"/>
              </a:spcAft>
              <a:buFont typeface="Arial" pitchFamily="34" charset="0"/>
              <a:buChar char="•"/>
            </a:pPr>
            <a:r>
              <a:rPr lang="en-US" dirty="0"/>
              <a:t>Sakharov's motto "Peace, Progress, Human Rights," the title of his Nobel Lecture of 1975.</a:t>
            </a:r>
          </a:p>
          <a:p>
            <a:pPr>
              <a:spcBef>
                <a:spcPts val="600"/>
              </a:spcBef>
              <a:spcAft>
                <a:spcPts val="600"/>
              </a:spcAft>
              <a:buFont typeface="Arial" pitchFamily="34" charset="0"/>
              <a:buChar char="•"/>
            </a:pPr>
            <a:r>
              <a:rPr lang="en-US" dirty="0"/>
              <a:t>Forfeit elite status to fight for civil liberties, such as:</a:t>
            </a:r>
          </a:p>
          <a:p>
            <a:pPr lvl="1">
              <a:spcBef>
                <a:spcPts val="600"/>
              </a:spcBef>
              <a:spcAft>
                <a:spcPts val="600"/>
              </a:spcAft>
              <a:buFont typeface="Arial" pitchFamily="34" charset="0"/>
              <a:buChar char="•"/>
            </a:pPr>
            <a:r>
              <a:rPr lang="en-US" dirty="0"/>
              <a:t>Protection from governmental threat</a:t>
            </a:r>
          </a:p>
          <a:p>
            <a:pPr lvl="1">
              <a:spcBef>
                <a:spcPts val="600"/>
              </a:spcBef>
              <a:spcAft>
                <a:spcPts val="600"/>
              </a:spcAft>
              <a:buFont typeface="Arial" pitchFamily="34" charset="0"/>
              <a:buChar char="•"/>
            </a:pPr>
            <a:r>
              <a:rPr lang="en-US" dirty="0"/>
              <a:t>Freedom of movement</a:t>
            </a:r>
          </a:p>
          <a:p>
            <a:pPr lvl="1">
              <a:spcBef>
                <a:spcPts val="600"/>
              </a:spcBef>
              <a:spcAft>
                <a:spcPts val="600"/>
              </a:spcAft>
              <a:buFont typeface="Arial" pitchFamily="34" charset="0"/>
              <a:buChar char="•"/>
            </a:pPr>
            <a:r>
              <a:rPr lang="en-US" dirty="0"/>
              <a:t>Acknowledgement of charges</a:t>
            </a:r>
          </a:p>
          <a:p>
            <a:pPr>
              <a:spcBef>
                <a:spcPts val="600"/>
              </a:spcBef>
              <a:spcAft>
                <a:spcPts val="600"/>
              </a:spcAft>
              <a:buFont typeface="Arial" pitchFamily="34" charset="0"/>
              <a:buChar char="•"/>
            </a:pPr>
            <a:r>
              <a:rPr lang="en-US" dirty="0"/>
              <a:t>Letters from Crimean Tartars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304800"/>
            <a:ext cx="9144000" cy="114300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600" noProof="0" dirty="0">
                <a:latin typeface="+mj-lt"/>
                <a:ea typeface="+mj-ea"/>
                <a:cs typeface="+mj-cs"/>
              </a:rPr>
              <a:t>ARCHIVES</a:t>
            </a:r>
            <a:endParaRPr kumimoji="0" lang="en-US" sz="4600" b="0" i="0" u="none" strike="noStrike" kern="1200" cap="none" spc="0" normalizeH="0" baseline="0" noProof="0" dirty="0">
              <a:ln>
                <a:noFill/>
              </a:ln>
              <a:solidFill>
                <a:schemeClr val="tx1"/>
              </a:solidFill>
              <a:effectLst/>
              <a:uLnTx/>
              <a:uFillTx/>
              <a:latin typeface="+mj-lt"/>
              <a:ea typeface="+mj-ea"/>
              <a:cs typeface="+mj-cs"/>
            </a:endParaRPr>
          </a:p>
        </p:txBody>
      </p:sp>
      <p:pic>
        <p:nvPicPr>
          <p:cNvPr id="1026" name="Picture 2" descr="http://yalepress.yale.edu/yupbooks/sakharov/images/docs_images/r00101.jpg"/>
          <p:cNvPicPr>
            <a:picLocks noChangeAspect="1" noChangeArrowheads="1"/>
          </p:cNvPicPr>
          <p:nvPr/>
        </p:nvPicPr>
        <p:blipFill>
          <a:blip r:embed="rId3" cstate="print"/>
          <a:srcRect/>
          <a:stretch>
            <a:fillRect/>
          </a:stretch>
        </p:blipFill>
        <p:spPr bwMode="auto">
          <a:xfrm>
            <a:off x="381000" y="2209800"/>
            <a:ext cx="3028542" cy="4067011"/>
          </a:xfrm>
          <a:prstGeom prst="rect">
            <a:avLst/>
          </a:prstGeom>
          <a:noFill/>
        </p:spPr>
      </p:pic>
      <p:sp>
        <p:nvSpPr>
          <p:cNvPr id="4" name="TextBox 3"/>
          <p:cNvSpPr txBox="1"/>
          <p:nvPr/>
        </p:nvSpPr>
        <p:spPr>
          <a:xfrm>
            <a:off x="304800" y="1219200"/>
            <a:ext cx="8839200" cy="923330"/>
          </a:xfrm>
          <a:prstGeom prst="rect">
            <a:avLst/>
          </a:prstGeom>
          <a:noFill/>
        </p:spPr>
        <p:txBody>
          <a:bodyPr wrap="square" rtlCol="0">
            <a:spAutoFit/>
          </a:bodyPr>
          <a:lstStyle/>
          <a:p>
            <a:pPr algn="ctr"/>
            <a:r>
              <a:rPr lang="en-US" dirty="0"/>
              <a:t>Sakharov’s archives contain many documents that still need to be searched for possible influence from Martin Luther King Jr. </a:t>
            </a:r>
          </a:p>
          <a:p>
            <a:endParaRPr lang="en-US" dirty="0"/>
          </a:p>
        </p:txBody>
      </p:sp>
      <p:pic>
        <p:nvPicPr>
          <p:cNvPr id="1028" name="Picture 4" descr="http://yalepress.yale.edu/yupbooks/sakharov/images/docs_images/r00102.jpg"/>
          <p:cNvPicPr>
            <a:picLocks noChangeAspect="1" noChangeArrowheads="1"/>
          </p:cNvPicPr>
          <p:nvPr/>
        </p:nvPicPr>
        <p:blipFill>
          <a:blip r:embed="rId4" cstate="print"/>
          <a:srcRect/>
          <a:stretch>
            <a:fillRect/>
          </a:stretch>
        </p:blipFill>
        <p:spPr bwMode="auto">
          <a:xfrm>
            <a:off x="3505200" y="2209800"/>
            <a:ext cx="2667000" cy="4087776"/>
          </a:xfrm>
          <a:prstGeom prst="rect">
            <a:avLst/>
          </a:prstGeom>
          <a:noFill/>
        </p:spPr>
      </p:pic>
      <p:pic>
        <p:nvPicPr>
          <p:cNvPr id="1030" name="Picture 6" descr="http://yalepress.yale.edu/yupbooks/sakharov/images/docs_images/r00103.jpg"/>
          <p:cNvPicPr>
            <a:picLocks noChangeAspect="1" noChangeArrowheads="1"/>
          </p:cNvPicPr>
          <p:nvPr/>
        </p:nvPicPr>
        <p:blipFill>
          <a:blip r:embed="rId5" cstate="print"/>
          <a:srcRect/>
          <a:stretch>
            <a:fillRect/>
          </a:stretch>
        </p:blipFill>
        <p:spPr bwMode="auto">
          <a:xfrm>
            <a:off x="6248401" y="2213826"/>
            <a:ext cx="2514600" cy="407880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4648200" y="3429000"/>
            <a:ext cx="3378200" cy="2533650"/>
          </a:xfrm>
          <a:prstGeom prst="rect">
            <a:avLst/>
          </a:prstGeom>
          <a:noFill/>
          <a:ln w="9525">
            <a:noFill/>
            <a:miter lim="800000"/>
            <a:headEnd/>
            <a:tailEnd/>
          </a:ln>
          <a:effectLst/>
        </p:spPr>
      </p:pic>
      <p:pic>
        <p:nvPicPr>
          <p:cNvPr id="4" name="Picture 2"/>
          <p:cNvPicPr>
            <a:picLocks noChangeAspect="1" noChangeArrowheads="1"/>
          </p:cNvPicPr>
          <p:nvPr/>
        </p:nvPicPr>
        <p:blipFill>
          <a:blip r:embed="rId4" cstate="print"/>
          <a:srcRect/>
          <a:stretch>
            <a:fillRect/>
          </a:stretch>
        </p:blipFill>
        <p:spPr bwMode="auto">
          <a:xfrm>
            <a:off x="4648200" y="457200"/>
            <a:ext cx="3352800" cy="2508391"/>
          </a:xfrm>
          <a:prstGeom prst="rect">
            <a:avLst/>
          </a:prstGeom>
          <a:noFill/>
          <a:ln w="9525">
            <a:noFill/>
            <a:miter lim="800000"/>
            <a:headEnd/>
            <a:tailEnd/>
          </a:ln>
          <a:effectLst/>
        </p:spPr>
      </p:pic>
      <p:pic>
        <p:nvPicPr>
          <p:cNvPr id="5" name="Picture 2" descr="E:\power point\DSC03205.JPG"/>
          <p:cNvPicPr>
            <a:picLocks noChangeAspect="1" noChangeArrowheads="1"/>
          </p:cNvPicPr>
          <p:nvPr/>
        </p:nvPicPr>
        <p:blipFill>
          <a:blip r:embed="rId5" cstate="print"/>
          <a:srcRect/>
          <a:stretch>
            <a:fillRect/>
          </a:stretch>
        </p:blipFill>
        <p:spPr bwMode="auto">
          <a:xfrm>
            <a:off x="533400" y="3429000"/>
            <a:ext cx="3352800" cy="2514600"/>
          </a:xfrm>
          <a:prstGeom prst="rect">
            <a:avLst/>
          </a:prstGeom>
          <a:noFill/>
        </p:spPr>
      </p:pic>
      <p:sp>
        <p:nvSpPr>
          <p:cNvPr id="6" name="TextBox 5"/>
          <p:cNvSpPr txBox="1"/>
          <p:nvPr/>
        </p:nvSpPr>
        <p:spPr>
          <a:xfrm>
            <a:off x="457200" y="6096000"/>
            <a:ext cx="3581400" cy="523220"/>
          </a:xfrm>
          <a:prstGeom prst="rect">
            <a:avLst/>
          </a:prstGeom>
          <a:noFill/>
        </p:spPr>
        <p:txBody>
          <a:bodyPr wrap="square" rtlCol="0">
            <a:spAutoFit/>
          </a:bodyPr>
          <a:lstStyle/>
          <a:p>
            <a:pPr algn="ctr"/>
            <a:r>
              <a:rPr lang="en-US" sz="1400" dirty="0">
                <a:solidFill>
                  <a:srgbClr val="C00000"/>
                </a:solidFill>
              </a:rPr>
              <a:t>Father </a:t>
            </a:r>
            <a:r>
              <a:rPr lang="en-US" sz="1400" dirty="0" err="1">
                <a:solidFill>
                  <a:srgbClr val="C00000"/>
                </a:solidFill>
              </a:rPr>
              <a:t>Gleb</a:t>
            </a:r>
            <a:r>
              <a:rPr lang="en-US" sz="1400" dirty="0">
                <a:solidFill>
                  <a:srgbClr val="C00000"/>
                </a:solidFill>
              </a:rPr>
              <a:t> </a:t>
            </a:r>
            <a:r>
              <a:rPr lang="en-US" sz="1400" dirty="0" err="1">
                <a:solidFill>
                  <a:srgbClr val="C00000"/>
                </a:solidFill>
              </a:rPr>
              <a:t>Yakunin</a:t>
            </a:r>
            <a:r>
              <a:rPr lang="en-US" sz="1400" dirty="0">
                <a:solidFill>
                  <a:srgbClr val="C00000"/>
                </a:solidFill>
              </a:rPr>
              <a:t> and Lev Ponomaryov</a:t>
            </a:r>
          </a:p>
          <a:p>
            <a:pPr algn="ctr"/>
            <a:endParaRPr lang="en-US" sz="1400" dirty="0">
              <a:solidFill>
                <a:srgbClr val="C00000"/>
              </a:solidFill>
            </a:endParaRPr>
          </a:p>
        </p:txBody>
      </p:sp>
      <p:sp>
        <p:nvSpPr>
          <p:cNvPr id="7" name="TextBox 6"/>
          <p:cNvSpPr txBox="1"/>
          <p:nvPr/>
        </p:nvSpPr>
        <p:spPr>
          <a:xfrm>
            <a:off x="4495800" y="6096000"/>
            <a:ext cx="3581400" cy="307777"/>
          </a:xfrm>
          <a:prstGeom prst="rect">
            <a:avLst/>
          </a:prstGeom>
          <a:noFill/>
        </p:spPr>
        <p:txBody>
          <a:bodyPr wrap="square" rtlCol="0">
            <a:spAutoFit/>
          </a:bodyPr>
          <a:lstStyle/>
          <a:p>
            <a:pPr algn="ctr"/>
            <a:r>
              <a:rPr lang="en-US" sz="1400" dirty="0" err="1">
                <a:solidFill>
                  <a:srgbClr val="C00000"/>
                </a:solidFill>
              </a:rPr>
              <a:t>Bela</a:t>
            </a:r>
            <a:r>
              <a:rPr lang="en-US" sz="1400" dirty="0">
                <a:solidFill>
                  <a:srgbClr val="C00000"/>
                </a:solidFill>
              </a:rPr>
              <a:t> </a:t>
            </a:r>
            <a:r>
              <a:rPr lang="en-US" sz="1400" dirty="0" err="1">
                <a:solidFill>
                  <a:srgbClr val="C00000"/>
                </a:solidFill>
              </a:rPr>
              <a:t>Koval</a:t>
            </a:r>
            <a:endParaRPr lang="en-US" sz="1400" dirty="0">
              <a:solidFill>
                <a:srgbClr val="C00000"/>
              </a:solidFill>
            </a:endParaRPr>
          </a:p>
        </p:txBody>
      </p:sp>
      <p:sp>
        <p:nvSpPr>
          <p:cNvPr id="9" name="Title 1"/>
          <p:cNvSpPr txBox="1">
            <a:spLocks/>
          </p:cNvSpPr>
          <p:nvPr/>
        </p:nvSpPr>
        <p:spPr>
          <a:xfrm>
            <a:off x="0" y="457200"/>
            <a:ext cx="4419600" cy="2362200"/>
          </a:xfrm>
          <a:prstGeom prst="rect">
            <a:avLst/>
          </a:prstGeom>
        </p:spPr>
        <p:txBody>
          <a:bodyPr>
            <a:normAutofit fontScale="975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US" sz="4100" dirty="0">
                <a:latin typeface="+mj-lt"/>
                <a:ea typeface="+mj-ea"/>
                <a:cs typeface="+mj-cs"/>
              </a:rPr>
              <a:t>LEADING MODERN RUSSIAN </a:t>
            </a:r>
            <a:r>
              <a:rPr kumimoji="0" lang="en-US" sz="4100" b="0" i="0" u="none" strike="noStrike" kern="1200" cap="none" spc="0" normalizeH="0" noProof="0" dirty="0">
                <a:ln>
                  <a:noFill/>
                </a:ln>
                <a:solidFill>
                  <a:schemeClr val="tx1"/>
                </a:solidFill>
                <a:effectLst/>
                <a:uLnTx/>
                <a:uFillTx/>
                <a:latin typeface="+mj-lt"/>
                <a:ea typeface="+mj-ea"/>
                <a:cs typeface="+mj-cs"/>
              </a:rPr>
              <a:t>HUMAN RIGHTS ACTIVISTS</a:t>
            </a:r>
            <a:endParaRPr kumimoji="0" lang="en-US" sz="41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theme/theme1.xml><?xml version="1.0" encoding="utf-8"?>
<a:theme xmlns:a="http://schemas.openxmlformats.org/drawingml/2006/main" name="PRES_Internship at Andrei Sakharov Foundation in Moscow">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PRES_Internship at Andrei Sakharov Foundation in Moscow</Template>
  <TotalTime>108</TotalTime>
  <Words>931</Words>
  <Application>Microsoft Office PowerPoint</Application>
  <PresentationFormat>On-screen Show (4:3)</PresentationFormat>
  <Paragraphs>52</Paragraphs>
  <Slides>8</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Franklin Gothic Book</vt:lpstr>
      <vt:lpstr>Wingdings 2</vt:lpstr>
      <vt:lpstr>PRES_Internship at Andrei Sakharov Foundation in Moscow</vt:lpstr>
      <vt:lpstr>martin luther king jr  and  andrei sakharov</vt:lpstr>
      <vt:lpstr>PowerPoint Presentation</vt:lpstr>
      <vt:lpstr>MARTIN LUTHER KING JR.: CIVIL RIGHTS ACTIVIST</vt:lpstr>
      <vt:lpstr>ANDREI SAKHAROV: PHYSICIST AND DISIDENT</vt:lpstr>
      <vt:lpstr>Helsinki Accords</vt:lpstr>
      <vt:lpstr>ANDREI SAKHAROV: PHYSICIST AND DISIDENT</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Internship at Andrei Sakharov Foundation in Moscow, Russia</dc:title>
  <dc:creator>Pupsik</dc:creator>
  <cp:lastModifiedBy>Baktybek Abdrisaev</cp:lastModifiedBy>
  <cp:revision>13</cp:revision>
  <dcterms:created xsi:type="dcterms:W3CDTF">2012-01-17T04:37:24Z</dcterms:created>
  <dcterms:modified xsi:type="dcterms:W3CDTF">2021-12-29T04:32:02Z</dcterms:modified>
</cp:coreProperties>
</file>