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5" r:id="rId4"/>
    <p:sldId id="267" r:id="rId5"/>
    <p:sldId id="257" r:id="rId6"/>
    <p:sldId id="261" r:id="rId7"/>
    <p:sldId id="264" r:id="rId8"/>
    <p:sldId id="258" r:id="rId9"/>
    <p:sldId id="259" r:id="rId10"/>
    <p:sldId id="260" r:id="rId11"/>
    <p:sldId id="262"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18" autoAdjust="0"/>
  </p:normalViewPr>
  <p:slideViewPr>
    <p:cSldViewPr>
      <p:cViewPr varScale="1">
        <p:scale>
          <a:sx n="108" d="100"/>
          <a:sy n="108" d="100"/>
        </p:scale>
        <p:origin x="-106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C102E9-5278-4FED-AA0D-8BD2BCC72D5B}"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601A4-4161-4C67-B408-3F82A72DA9F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102E9-5278-4FED-AA0D-8BD2BCC72D5B}"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601A4-4161-4C67-B408-3F82A72DA9F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102E9-5278-4FED-AA0D-8BD2BCC72D5B}"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601A4-4161-4C67-B408-3F82A72DA9F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102E9-5278-4FED-AA0D-8BD2BCC72D5B}"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601A4-4161-4C67-B408-3F82A72DA9F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C102E9-5278-4FED-AA0D-8BD2BCC72D5B}"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601A4-4161-4C67-B408-3F82A72DA9F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C102E9-5278-4FED-AA0D-8BD2BCC72D5B}" type="datetimeFigureOut">
              <a:rPr lang="en-US" smtClean="0"/>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601A4-4161-4C67-B408-3F82A72DA9F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C102E9-5278-4FED-AA0D-8BD2BCC72D5B}" type="datetimeFigureOut">
              <a:rPr lang="en-US" smtClean="0"/>
              <a:t>1/17/2012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7601A4-4161-4C67-B408-3F82A72DA9F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C102E9-5278-4FED-AA0D-8BD2BCC72D5B}" type="datetimeFigureOut">
              <a:rPr lang="en-US" smtClean="0"/>
              <a:t>1/17/2012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7601A4-4161-4C67-B408-3F82A72DA9F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102E9-5278-4FED-AA0D-8BD2BCC72D5B}" type="datetimeFigureOut">
              <a:rPr lang="en-US" smtClean="0"/>
              <a:t>1/17/2012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7601A4-4161-4C67-B408-3F82A72DA9F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102E9-5278-4FED-AA0D-8BD2BCC72D5B}" type="datetimeFigureOut">
              <a:rPr lang="en-US" smtClean="0"/>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601A4-4161-4C67-B408-3F82A72DA9F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102E9-5278-4FED-AA0D-8BD2BCC72D5B}" type="datetimeFigureOut">
              <a:rPr lang="en-US" smtClean="0"/>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601A4-4161-4C67-B408-3F82A72DA9F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102E9-5278-4FED-AA0D-8BD2BCC72D5B}" type="datetimeFigureOut">
              <a:rPr lang="en-US" smtClean="0"/>
              <a:t>1/17/2012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601A4-4161-4C67-B408-3F82A72DA9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a:bodyPr>
          <a:lstStyle/>
          <a:p>
            <a:r>
              <a:rPr lang="en-US" dirty="0" smtClean="0">
                <a:latin typeface="Courier New" pitchFamily="49" charset="0"/>
                <a:cs typeface="Courier New" pitchFamily="49" charset="0"/>
              </a:rPr>
              <a:t>Andrei Sinyavsky </a:t>
            </a:r>
            <a:br>
              <a:rPr lang="en-US" dirty="0" smtClean="0">
                <a:latin typeface="Courier New" pitchFamily="49" charset="0"/>
                <a:cs typeface="Courier New" pitchFamily="49" charset="0"/>
              </a:rPr>
            </a:br>
            <a:r>
              <a:rPr lang="en-US" sz="2000" dirty="0" smtClean="0">
                <a:latin typeface="Courier New" pitchFamily="49" charset="0"/>
                <a:cs typeface="Courier New" pitchFamily="49" charset="0"/>
              </a:rPr>
              <a:t>and the Human Rights Movement in the Soviet Union</a:t>
            </a:r>
            <a:endParaRPr lang="en-US" sz="2000" dirty="0">
              <a:latin typeface="Courier New" pitchFamily="49" charset="0"/>
              <a:cs typeface="Courier New" pitchFamily="49" charset="0"/>
            </a:endParaRPr>
          </a:p>
        </p:txBody>
      </p:sp>
      <p:sp>
        <p:nvSpPr>
          <p:cNvPr id="3" name="Subtitle 2"/>
          <p:cNvSpPr>
            <a:spLocks noGrp="1"/>
          </p:cNvSpPr>
          <p:nvPr>
            <p:ph type="subTitle" idx="1"/>
          </p:nvPr>
        </p:nvSpPr>
        <p:spPr>
          <a:xfrm>
            <a:off x="1371600" y="5638800"/>
            <a:ext cx="6400800" cy="914400"/>
          </a:xfrm>
        </p:spPr>
        <p:txBody>
          <a:bodyPr>
            <a:normAutofit/>
          </a:bodyPr>
          <a:lstStyle/>
          <a:p>
            <a:r>
              <a:rPr lang="en-US" sz="2400" dirty="0" smtClean="0">
                <a:latin typeface="Courier New" pitchFamily="49" charset="0"/>
                <a:cs typeface="Courier New" pitchFamily="49" charset="0"/>
              </a:rPr>
              <a:t>Richard Portwood</a:t>
            </a:r>
          </a:p>
          <a:p>
            <a:r>
              <a:rPr lang="en-US" sz="1800" dirty="0" smtClean="0">
                <a:latin typeface="Courier New" pitchFamily="49" charset="0"/>
                <a:cs typeface="Courier New" pitchFamily="49" charset="0"/>
              </a:rPr>
              <a:t>January 17, 2011</a:t>
            </a:r>
            <a:endParaRPr lang="en-US" sz="1800" dirty="0">
              <a:latin typeface="Courier New" pitchFamily="49" charset="0"/>
              <a:cs typeface="Courier New" pitchFamily="49" charset="0"/>
            </a:endParaRPr>
          </a:p>
        </p:txBody>
      </p:sp>
      <p:pic>
        <p:nvPicPr>
          <p:cNvPr id="4" name="Picture 3" descr="andrei_sinyavsky.jpg"/>
          <p:cNvPicPr>
            <a:picLocks noChangeAspect="1"/>
          </p:cNvPicPr>
          <p:nvPr/>
        </p:nvPicPr>
        <p:blipFill>
          <a:blip r:embed="rId2" cstate="print"/>
          <a:stretch>
            <a:fillRect/>
          </a:stretch>
        </p:blipFill>
        <p:spPr>
          <a:xfrm>
            <a:off x="3505200" y="2133600"/>
            <a:ext cx="2057400" cy="302731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9666.JPG"/>
          <p:cNvPicPr>
            <a:picLocks noGrp="1" noChangeAspect="1"/>
          </p:cNvPicPr>
          <p:nvPr>
            <p:ph idx="1"/>
          </p:nvPr>
        </p:nvPicPr>
        <p:blipFill>
          <a:blip r:embed="rId2" cstate="print"/>
          <a:stretch>
            <a:fillRect/>
          </a:stretch>
        </p:blipFill>
        <p:spPr>
          <a:xfrm>
            <a:off x="-304800" y="0"/>
            <a:ext cx="10286999"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9646.JPG"/>
          <p:cNvPicPr>
            <a:picLocks noGrp="1" noChangeAspect="1"/>
          </p:cNvPicPr>
          <p:nvPr>
            <p:ph idx="1"/>
          </p:nvPr>
        </p:nvPicPr>
        <p:blipFill>
          <a:blip r:embed="rId2" cstate="print"/>
          <a:stretch>
            <a:fillRect/>
          </a:stretch>
        </p:blipFill>
        <p:spPr>
          <a:xfrm rot="16200000">
            <a:off x="3047999" y="914401"/>
            <a:ext cx="7315201" cy="4876801"/>
          </a:xfrm>
        </p:spPr>
      </p:pic>
      <p:pic>
        <p:nvPicPr>
          <p:cNvPr id="5" name="Picture 4" descr="IMG_9625.JPG"/>
          <p:cNvPicPr>
            <a:picLocks noChangeAspect="1"/>
          </p:cNvPicPr>
          <p:nvPr/>
        </p:nvPicPr>
        <p:blipFill>
          <a:blip r:embed="rId3" cstate="print"/>
          <a:stretch>
            <a:fillRect/>
          </a:stretch>
        </p:blipFill>
        <p:spPr>
          <a:xfrm rot="16200000">
            <a:off x="-1651000" y="355600"/>
            <a:ext cx="8077200" cy="5384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91200" y="5638800"/>
            <a:ext cx="2895600" cy="914400"/>
          </a:xfrm>
        </p:spPr>
        <p:txBody>
          <a:bodyPr>
            <a:normAutofit fontScale="70000" lnSpcReduction="20000"/>
          </a:bodyPr>
          <a:lstStyle/>
          <a:p>
            <a:endParaRPr lang="en-US" dirty="0" smtClean="0"/>
          </a:p>
          <a:p>
            <a:r>
              <a:rPr lang="en-US" dirty="0" smtClean="0"/>
              <a:t>Richard in Moscow</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28600"/>
            <a:ext cx="4780844" cy="6400800"/>
          </a:xfrm>
          <a:prstGeom prst="rect">
            <a:avLst/>
          </a:prstGeom>
        </p:spPr>
      </p:pic>
    </p:spTree>
    <p:extLst>
      <p:ext uri="{BB962C8B-B14F-4D97-AF65-F5344CB8AC3E}">
        <p14:creationId xmlns:p14="http://schemas.microsoft.com/office/powerpoint/2010/main" val="1027926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5334000"/>
          </a:xfrm>
        </p:spPr>
        <p:txBody>
          <a:bodyPr anchor="t">
            <a:normAutofit fontScale="90000"/>
          </a:bodyPr>
          <a:lstStyle/>
          <a:p>
            <a:pPr algn="l"/>
            <a:r>
              <a:rPr lang="en-US" sz="2800" dirty="0" smtClean="0">
                <a:latin typeface="Courier New" pitchFamily="49" charset="0"/>
                <a:cs typeface="Courier New" pitchFamily="49" charset="0"/>
              </a:rPr>
              <a:t>“Historians now have no difficulty in pinpointing the birth of the modern soviet dissident movement. It began in February 1966 with the trail of Andrei Sinyavsky and </a:t>
            </a:r>
            <a:r>
              <a:rPr lang="en-US" sz="2800" dirty="0" err="1" smtClean="0">
                <a:latin typeface="Courier New" pitchFamily="49" charset="0"/>
                <a:cs typeface="Courier New" pitchFamily="49" charset="0"/>
              </a:rPr>
              <a:t>Yuli</a:t>
            </a:r>
            <a:r>
              <a:rPr lang="en-US" sz="2800" dirty="0" smtClean="0">
                <a:latin typeface="Courier New" pitchFamily="49" charset="0"/>
                <a:cs typeface="Courier New" pitchFamily="49" charset="0"/>
              </a:rPr>
              <a:t> Daniel...little did they realize at the time that they were starting a movement that would help end communist rule.” (95)</a:t>
            </a:r>
            <a:br>
              <a:rPr lang="en-US" sz="2800" dirty="0" smtClean="0">
                <a:latin typeface="Courier New" pitchFamily="49" charset="0"/>
                <a:cs typeface="Courier New" pitchFamily="49" charset="0"/>
              </a:rPr>
            </a:br>
            <a:r>
              <a:rPr lang="en-US" sz="2800" dirty="0">
                <a:latin typeface="Courier New" pitchFamily="49" charset="0"/>
                <a:cs typeface="Courier New" pitchFamily="49" charset="0"/>
              </a:rPr>
              <a:t/>
            </a:r>
            <a:br>
              <a:rPr lang="en-US" sz="2800" dirty="0">
                <a:latin typeface="Courier New" pitchFamily="49" charset="0"/>
                <a:cs typeface="Courier New" pitchFamily="49" charset="0"/>
              </a:rPr>
            </a:br>
            <a:r>
              <a:rPr lang="en-US" sz="2800" dirty="0" smtClean="0">
                <a:latin typeface="Courier New" pitchFamily="49" charset="0"/>
                <a:cs typeface="Courier New" pitchFamily="49" charset="0"/>
              </a:rPr>
              <a:t>-Fred Coleman</a:t>
            </a:r>
            <a:br>
              <a:rPr lang="en-US" sz="2800" dirty="0" smtClean="0">
                <a:latin typeface="Courier New" pitchFamily="49" charset="0"/>
                <a:cs typeface="Courier New" pitchFamily="49" charset="0"/>
              </a:rPr>
            </a:br>
            <a:r>
              <a:rPr lang="en-US" sz="2000" i="1" dirty="0" smtClean="0">
                <a:latin typeface="Courier New" pitchFamily="49" charset="0"/>
                <a:cs typeface="Courier New" pitchFamily="49" charset="0"/>
              </a:rPr>
              <a:t>The Decline and Fall of the Soviet Empire: forty years that shook the world, from Stalin to Yeltsin</a:t>
            </a:r>
            <a:r>
              <a:rPr lang="en-US" sz="2800" dirty="0">
                <a:latin typeface="Courier New" pitchFamily="49" charset="0"/>
                <a:cs typeface="Courier New" pitchFamily="49" charset="0"/>
              </a:rPr>
              <a:t/>
            </a:r>
            <a:br>
              <a:rPr lang="en-US" sz="2800" dirty="0">
                <a:latin typeface="Courier New" pitchFamily="49" charset="0"/>
                <a:cs typeface="Courier New" pitchFamily="49" charset="0"/>
              </a:rPr>
            </a:br>
            <a:r>
              <a:rPr lang="en-US" sz="2800" dirty="0" smtClean="0">
                <a:latin typeface="Courier New" pitchFamily="49" charset="0"/>
                <a:cs typeface="Courier New" pitchFamily="49" charset="0"/>
              </a:rPr>
              <a:t/>
            </a:r>
            <a:br>
              <a:rPr lang="en-US" sz="2800" dirty="0" smtClean="0">
                <a:latin typeface="Courier New" pitchFamily="49" charset="0"/>
                <a:cs typeface="Courier New" pitchFamily="49" charset="0"/>
              </a:rPr>
            </a:br>
            <a:r>
              <a:rPr lang="en-US" sz="2800" dirty="0" smtClean="0">
                <a:latin typeface="Courier New" pitchFamily="49" charset="0"/>
                <a:cs typeface="Courier New" pitchFamily="49" charset="0"/>
              </a:rPr>
              <a:t/>
            </a:r>
            <a:br>
              <a:rPr lang="en-US" sz="2800" dirty="0" smtClean="0">
                <a:latin typeface="Courier New" pitchFamily="49" charset="0"/>
                <a:cs typeface="Courier New" pitchFamily="49" charset="0"/>
              </a:rPr>
            </a:br>
            <a:r>
              <a:rPr lang="en-US" sz="2800" dirty="0">
                <a:latin typeface="Courier New" pitchFamily="49" charset="0"/>
                <a:cs typeface="Courier New" pitchFamily="49" charset="0"/>
              </a:rPr>
              <a:t/>
            </a:r>
            <a:br>
              <a:rPr lang="en-US" sz="2800" dirty="0">
                <a:latin typeface="Courier New" pitchFamily="49" charset="0"/>
                <a:cs typeface="Courier New" pitchFamily="49" charset="0"/>
              </a:rPr>
            </a:br>
            <a:r>
              <a:rPr lang="en-US" sz="2800" dirty="0" smtClean="0">
                <a:latin typeface="Courier New" pitchFamily="49" charset="0"/>
                <a:cs typeface="Courier New" pitchFamily="49" charset="0"/>
              </a:rPr>
              <a:t/>
            </a:r>
            <a:br>
              <a:rPr lang="en-US" sz="2800" dirty="0" smtClean="0">
                <a:latin typeface="Courier New" pitchFamily="49" charset="0"/>
                <a:cs typeface="Courier New" pitchFamily="49" charset="0"/>
              </a:rPr>
            </a:br>
            <a:r>
              <a:rPr lang="en-US" sz="2800" dirty="0" smtClean="0">
                <a:latin typeface="Courier New" pitchFamily="49" charset="0"/>
                <a:cs typeface="Courier New" pitchFamily="49" charset="0"/>
              </a:rPr>
              <a:t/>
            </a:r>
            <a:br>
              <a:rPr lang="en-US" sz="2800" dirty="0" smtClean="0">
                <a:latin typeface="Courier New" pitchFamily="49" charset="0"/>
                <a:cs typeface="Courier New" pitchFamily="49" charset="0"/>
              </a:rPr>
            </a:br>
            <a:r>
              <a:rPr lang="en-US" sz="2800" dirty="0" smtClean="0">
                <a:latin typeface="Courier New" pitchFamily="49" charset="0"/>
                <a:cs typeface="Courier New" pitchFamily="49" charset="0"/>
              </a:rPr>
              <a:t/>
            </a:r>
            <a:br>
              <a:rPr lang="en-US" sz="2800" dirty="0" smtClean="0">
                <a:latin typeface="Courier New" pitchFamily="49" charset="0"/>
                <a:cs typeface="Courier New" pitchFamily="49" charset="0"/>
              </a:rPr>
            </a:br>
            <a:r>
              <a:rPr lang="en-US" sz="2800" dirty="0" smtClean="0">
                <a:latin typeface="Courier New" pitchFamily="49" charset="0"/>
                <a:cs typeface="Courier New" pitchFamily="49" charset="0"/>
              </a:rPr>
              <a:t/>
            </a:r>
            <a:br>
              <a:rPr lang="en-US" sz="2800" dirty="0" smtClean="0">
                <a:latin typeface="Courier New" pitchFamily="49" charset="0"/>
                <a:cs typeface="Courier New" pitchFamily="49" charset="0"/>
              </a:rPr>
            </a:br>
            <a:r>
              <a:rPr lang="en-US" sz="2800" dirty="0">
                <a:latin typeface="Courier New" pitchFamily="49" charset="0"/>
                <a:cs typeface="Courier New" pitchFamily="49" charset="0"/>
              </a:rPr>
              <a:t/>
            </a:r>
            <a:br>
              <a:rPr lang="en-US" sz="2800" dirty="0">
                <a:latin typeface="Courier New" pitchFamily="49" charset="0"/>
                <a:cs typeface="Courier New" pitchFamily="49" charset="0"/>
              </a:rPr>
            </a:br>
            <a:endParaRPr lang="en-US" sz="2800" dirty="0">
              <a:latin typeface="Courier New" pitchFamily="49" charset="0"/>
              <a:cs typeface="Courier New" pitchFamily="49" charset="0"/>
            </a:endParaRPr>
          </a:p>
        </p:txBody>
      </p:sp>
      <p:cxnSp>
        <p:nvCxnSpPr>
          <p:cNvPr id="4" name="Straight Connector 3"/>
          <p:cNvCxnSpPr/>
          <p:nvPr/>
        </p:nvCxnSpPr>
        <p:spPr>
          <a:xfrm>
            <a:off x="838200" y="6172200"/>
            <a:ext cx="7543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838200" y="6172200"/>
            <a:ext cx="7543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 y="609600"/>
            <a:ext cx="7467600" cy="5909310"/>
          </a:xfrm>
          <a:prstGeom prst="rect">
            <a:avLst/>
          </a:prstGeom>
          <a:noFill/>
        </p:spPr>
        <p:txBody>
          <a:bodyPr wrap="square" rtlCol="0">
            <a:spAutoFit/>
          </a:bodyPr>
          <a:lstStyle/>
          <a:p>
            <a:pPr>
              <a:buFont typeface="Arial" pitchFamily="34" charset="0"/>
              <a:buChar char="•"/>
            </a:pPr>
            <a:r>
              <a:rPr lang="en-US" sz="2400" dirty="0" smtClean="0">
                <a:latin typeface="Courier New" pitchFamily="49" charset="0"/>
                <a:cs typeface="Courier New" pitchFamily="49" charset="0"/>
              </a:rPr>
              <a:t>Writers had a unique ability to mobilize the public in the Soviet Union</a:t>
            </a:r>
          </a:p>
          <a:p>
            <a:pPr lvl="1">
              <a:buFont typeface="Arial" pitchFamily="34" charset="0"/>
              <a:buChar char="•"/>
            </a:pPr>
            <a:r>
              <a:rPr lang="en-US" sz="2400" dirty="0" smtClean="0">
                <a:latin typeface="Courier New" pitchFamily="49" charset="0"/>
                <a:cs typeface="Courier New" pitchFamily="49" charset="0"/>
              </a:rPr>
              <a:t>Samizdat</a:t>
            </a:r>
          </a:p>
          <a:p>
            <a:endParaRPr lang="en-US" sz="2400" dirty="0" smtClean="0">
              <a:latin typeface="Courier New" pitchFamily="49" charset="0"/>
              <a:cs typeface="Courier New" pitchFamily="49" charset="0"/>
            </a:endParaRPr>
          </a:p>
          <a:p>
            <a:pPr>
              <a:buFont typeface="Arial" pitchFamily="34" charset="0"/>
              <a:buChar char="•"/>
            </a:pPr>
            <a:r>
              <a:rPr lang="en-US" sz="2400" dirty="0" smtClean="0">
                <a:latin typeface="Courier New" pitchFamily="49" charset="0"/>
                <a:cs typeface="Courier New" pitchFamily="49" charset="0"/>
              </a:rPr>
              <a:t>Inspired by Pasternak - </a:t>
            </a:r>
            <a:r>
              <a:rPr lang="en-US" sz="2400" i="1" dirty="0" smtClean="0">
                <a:latin typeface="Courier New" pitchFamily="49" charset="0"/>
                <a:cs typeface="Courier New" pitchFamily="49" charset="0"/>
              </a:rPr>
              <a:t>Doctor </a:t>
            </a:r>
            <a:r>
              <a:rPr lang="en-US" sz="2400" i="1" dirty="0" err="1" smtClean="0">
                <a:latin typeface="Courier New" pitchFamily="49" charset="0"/>
                <a:cs typeface="Courier New" pitchFamily="49" charset="0"/>
              </a:rPr>
              <a:t>Zhivago</a:t>
            </a:r>
            <a:endParaRPr lang="en-US" sz="2400" i="1" dirty="0" smtClean="0">
              <a:latin typeface="Courier New" pitchFamily="49" charset="0"/>
              <a:cs typeface="Courier New" pitchFamily="49" charset="0"/>
            </a:endParaRPr>
          </a:p>
          <a:p>
            <a:endParaRPr lang="en-US" sz="2400" dirty="0">
              <a:latin typeface="Courier New" pitchFamily="49" charset="0"/>
              <a:cs typeface="Courier New" pitchFamily="49" charset="0"/>
            </a:endParaRPr>
          </a:p>
          <a:p>
            <a:pPr>
              <a:buFont typeface="Arial" pitchFamily="34" charset="0"/>
              <a:buChar char="•"/>
            </a:pPr>
            <a:r>
              <a:rPr lang="en-US" sz="2400" dirty="0" smtClean="0">
                <a:latin typeface="Courier New" pitchFamily="49" charset="0"/>
                <a:cs typeface="Courier New" pitchFamily="49" charset="0"/>
              </a:rPr>
              <a:t>Followed by KGB, arrested for publishing his writings abroad under the pseudonym, Abram </a:t>
            </a:r>
            <a:r>
              <a:rPr lang="en-US" sz="2400" dirty="0" err="1" smtClean="0">
                <a:latin typeface="Courier New" pitchFamily="49" charset="0"/>
                <a:cs typeface="Courier New" pitchFamily="49" charset="0"/>
              </a:rPr>
              <a:t>Tertz</a:t>
            </a:r>
            <a:r>
              <a:rPr lang="en-US" sz="2400" dirty="0" smtClean="0">
                <a:latin typeface="Courier New" pitchFamily="49" charset="0"/>
                <a:cs typeface="Courier New" pitchFamily="49" charset="0"/>
              </a:rPr>
              <a:t> </a:t>
            </a:r>
          </a:p>
          <a:p>
            <a:endParaRPr lang="en-US" sz="2400" dirty="0">
              <a:latin typeface="Courier New" pitchFamily="49" charset="0"/>
              <a:cs typeface="Courier New" pitchFamily="49" charset="0"/>
            </a:endParaRPr>
          </a:p>
          <a:p>
            <a:pPr>
              <a:buFont typeface="Arial" pitchFamily="34" charset="0"/>
              <a:buChar char="•"/>
            </a:pPr>
            <a:r>
              <a:rPr lang="en-US" sz="2400" dirty="0" smtClean="0">
                <a:latin typeface="Courier New" pitchFamily="49" charset="0"/>
                <a:cs typeface="Courier New" pitchFamily="49" charset="0"/>
              </a:rPr>
              <a:t>“Public” trial - charged under Article 70 of the Soviet Criminal Code</a:t>
            </a:r>
          </a:p>
          <a:p>
            <a:endParaRPr lang="en-US" sz="2400" dirty="0" smtClean="0">
              <a:latin typeface="Courier New" pitchFamily="49" charset="0"/>
              <a:cs typeface="Courier New" pitchFamily="49" charset="0"/>
            </a:endParaRPr>
          </a:p>
          <a:p>
            <a:pPr>
              <a:buFont typeface="Arial" pitchFamily="34" charset="0"/>
              <a:buChar char="•"/>
            </a:pPr>
            <a:r>
              <a:rPr lang="en-US" sz="2400" dirty="0" smtClean="0">
                <a:latin typeface="Courier New" pitchFamily="49" charset="0"/>
                <a:cs typeface="Courier New" pitchFamily="49" charset="0"/>
              </a:rPr>
              <a:t>Not guilty plea enabled </a:t>
            </a:r>
            <a:r>
              <a:rPr lang="en-US" sz="2400" dirty="0" err="1" smtClean="0">
                <a:latin typeface="Courier New" pitchFamily="49" charset="0"/>
                <a:cs typeface="Courier New" pitchFamily="49" charset="0"/>
              </a:rPr>
              <a:t>Sinyavsk</a:t>
            </a:r>
            <a:r>
              <a:rPr lang="en-US" sz="2400" dirty="0" smtClean="0">
                <a:latin typeface="Courier New" pitchFamily="49" charset="0"/>
                <a:cs typeface="Courier New" pitchFamily="49" charset="0"/>
              </a:rPr>
              <a:t> &amp; Daniel to present their own defense </a:t>
            </a:r>
            <a:endParaRPr lang="en-US" dirty="0">
              <a:latin typeface="Courier New" pitchFamily="49" charset="0"/>
              <a:cs typeface="Courier New" pitchFamily="49" charset="0"/>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838200" y="6172200"/>
            <a:ext cx="7543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 y="762000"/>
            <a:ext cx="7467600" cy="6555641"/>
          </a:xfrm>
          <a:prstGeom prst="rect">
            <a:avLst/>
          </a:prstGeom>
          <a:noFill/>
        </p:spPr>
        <p:txBody>
          <a:bodyPr wrap="square" rtlCol="0">
            <a:spAutoFit/>
          </a:bodyPr>
          <a:lstStyle/>
          <a:p>
            <a:pPr>
              <a:buFont typeface="Arial" pitchFamily="34" charset="0"/>
              <a:buChar char="•"/>
            </a:pPr>
            <a:r>
              <a:rPr lang="en-US" sz="2400" dirty="0">
                <a:latin typeface="Courier New" pitchFamily="49" charset="0"/>
                <a:cs typeface="Courier New" pitchFamily="49" charset="0"/>
              </a:rPr>
              <a:t>P</a:t>
            </a:r>
            <a:r>
              <a:rPr lang="en-US" sz="2400" dirty="0" smtClean="0">
                <a:latin typeface="Courier New" pitchFamily="49" charset="0"/>
                <a:cs typeface="Courier New" pitchFamily="49" charset="0"/>
              </a:rPr>
              <a:t>roceedings of the trial were published - western media followed closely</a:t>
            </a:r>
          </a:p>
          <a:p>
            <a:pPr>
              <a:buFont typeface="Arial" pitchFamily="34" charset="0"/>
              <a:buChar char="•"/>
            </a:pPr>
            <a:endParaRPr lang="en-US" sz="2400" dirty="0" smtClean="0">
              <a:latin typeface="Courier New" pitchFamily="49" charset="0"/>
              <a:cs typeface="Courier New" pitchFamily="49" charset="0"/>
            </a:endParaRPr>
          </a:p>
          <a:p>
            <a:pPr>
              <a:buFont typeface="Arial" pitchFamily="34" charset="0"/>
              <a:buChar char="•"/>
            </a:pPr>
            <a:r>
              <a:rPr lang="en-US" sz="2400" dirty="0" smtClean="0">
                <a:latin typeface="Courier New" pitchFamily="49" charset="0"/>
                <a:cs typeface="Courier New" pitchFamily="49" charset="0"/>
              </a:rPr>
              <a:t>Sentenced to 7 years of hard labor in the Gulag </a:t>
            </a:r>
          </a:p>
          <a:p>
            <a:pPr>
              <a:buFont typeface="Arial" pitchFamily="34" charset="0"/>
              <a:buChar char="•"/>
            </a:pPr>
            <a:endParaRPr lang="en-US" sz="2400" dirty="0">
              <a:latin typeface="Courier New" pitchFamily="49" charset="0"/>
              <a:cs typeface="Courier New" pitchFamily="49" charset="0"/>
            </a:endParaRPr>
          </a:p>
          <a:p>
            <a:pPr>
              <a:buFont typeface="Arial" pitchFamily="34" charset="0"/>
              <a:buChar char="•"/>
            </a:pPr>
            <a:r>
              <a:rPr lang="en-US" sz="2400" dirty="0" smtClean="0">
                <a:latin typeface="Courier New" pitchFamily="49" charset="0"/>
                <a:cs typeface="Courier New" pitchFamily="49" charset="0"/>
              </a:rPr>
              <a:t>Publicity and </a:t>
            </a:r>
            <a:r>
              <a:rPr lang="en-US" sz="2400" dirty="0">
                <a:latin typeface="Courier New" pitchFamily="49" charset="0"/>
                <a:cs typeface="Courier New" pitchFamily="49" charset="0"/>
              </a:rPr>
              <a:t>r</a:t>
            </a:r>
            <a:r>
              <a:rPr lang="en-US" sz="2400" dirty="0" smtClean="0">
                <a:latin typeface="Courier New" pitchFamily="49" charset="0"/>
                <a:cs typeface="Courier New" pitchFamily="49" charset="0"/>
              </a:rPr>
              <a:t>eaction from the scientific and cultural elite – “more people, more publicity”</a:t>
            </a:r>
          </a:p>
          <a:p>
            <a:endParaRPr lang="en-US" sz="2400" dirty="0" smtClean="0">
              <a:latin typeface="Courier New" pitchFamily="49" charset="0"/>
              <a:cs typeface="Courier New" pitchFamily="49" charset="0"/>
            </a:endParaRPr>
          </a:p>
          <a:p>
            <a:pPr>
              <a:buFont typeface="Arial" pitchFamily="34" charset="0"/>
              <a:buChar char="•"/>
            </a:pPr>
            <a:r>
              <a:rPr lang="en-US" sz="2400" dirty="0">
                <a:latin typeface="Courier New" pitchFamily="49" charset="0"/>
                <a:cs typeface="Courier New" pitchFamily="49" charset="0"/>
              </a:rPr>
              <a:t>M</a:t>
            </a:r>
            <a:r>
              <a:rPr lang="en-US" sz="2400" dirty="0" smtClean="0">
                <a:latin typeface="Courier New" pitchFamily="49" charset="0"/>
                <a:cs typeface="Courier New" pitchFamily="49" charset="0"/>
              </a:rPr>
              <a:t>arked the beginning of confrontations between the nascent human-rights movement and Soviet authorities</a:t>
            </a:r>
          </a:p>
          <a:p>
            <a:pPr>
              <a:buFont typeface="Arial" pitchFamily="34" charset="0"/>
              <a:buChar char="•"/>
            </a:pPr>
            <a:endParaRPr lang="en-US" sz="2400" dirty="0">
              <a:latin typeface="Courier New" pitchFamily="49" charset="0"/>
              <a:cs typeface="Courier New" pitchFamily="49" charset="0"/>
            </a:endParaRPr>
          </a:p>
          <a:p>
            <a:pPr>
              <a:buFont typeface="Arial" pitchFamily="34" charset="0"/>
              <a:buChar char="•"/>
            </a:pPr>
            <a:endParaRPr lang="en-US" sz="2400" dirty="0" smtClean="0">
              <a:latin typeface="Courier New" pitchFamily="49" charset="0"/>
              <a:cs typeface="Courier New" pitchFamily="49" charset="0"/>
            </a:endParaRPr>
          </a:p>
          <a:p>
            <a:pPr>
              <a:buFont typeface="Arial" pitchFamily="34" charset="0"/>
              <a:buChar char="•"/>
            </a:pPr>
            <a:endParaRPr lang="en-US" sz="2400" dirty="0">
              <a:latin typeface="Courier New" pitchFamily="49" charset="0"/>
              <a:cs typeface="Courier New" pitchFamily="49" charset="0"/>
            </a:endParaRPr>
          </a:p>
          <a:p>
            <a:pPr>
              <a:buFont typeface="Arial" pitchFamily="34" charset="0"/>
              <a:buChar char="•"/>
            </a:pPr>
            <a:endParaRPr lang="en-US" dirty="0">
              <a:latin typeface="Courier New" pitchFamily="49" charset="0"/>
              <a:cs typeface="Courier New" pitchFamily="49" charset="0"/>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9614.JPG"/>
          <p:cNvPicPr>
            <a:picLocks noGrp="1" noChangeAspect="1"/>
          </p:cNvPicPr>
          <p:nvPr>
            <p:ph idx="1"/>
          </p:nvPr>
        </p:nvPicPr>
        <p:blipFill>
          <a:blip r:embed="rId2" cstate="print"/>
          <a:stretch>
            <a:fillRect/>
          </a:stretch>
        </p:blipFill>
        <p:spPr>
          <a:xfrm>
            <a:off x="-381000" y="0"/>
            <a:ext cx="10286999" cy="6858000"/>
          </a:xfrm>
        </p:spPr>
      </p:pic>
      <p:sp>
        <p:nvSpPr>
          <p:cNvPr id="5" name="TextBox 4"/>
          <p:cNvSpPr txBox="1"/>
          <p:nvPr/>
        </p:nvSpPr>
        <p:spPr>
          <a:xfrm>
            <a:off x="381000" y="762000"/>
            <a:ext cx="3124200" cy="369332"/>
          </a:xfrm>
          <a:prstGeom prst="rect">
            <a:avLst/>
          </a:prstGeom>
          <a:noFill/>
        </p:spPr>
        <p:txBody>
          <a:bodyPr wrap="square" rtlCol="0">
            <a:spAutoFit/>
          </a:bodyPr>
          <a:lstStyle/>
          <a:p>
            <a:r>
              <a:rPr lang="en-US" dirty="0" smtClean="0">
                <a:latin typeface="Courier New" pitchFamily="49" charset="0"/>
                <a:cs typeface="Courier New" pitchFamily="49" charset="0"/>
              </a:rPr>
              <a:t>Moscow, December 10</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9669.JPG"/>
          <p:cNvPicPr>
            <a:picLocks noGrp="1" noChangeAspect="1"/>
          </p:cNvPicPr>
          <p:nvPr>
            <p:ph idx="1"/>
          </p:nvPr>
        </p:nvPicPr>
        <p:blipFill>
          <a:blip r:embed="rId2" cstate="print"/>
          <a:stretch>
            <a:fillRect/>
          </a:stretch>
        </p:blipFill>
        <p:spPr>
          <a:xfrm>
            <a:off x="-381001" y="0"/>
            <a:ext cx="10286999"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9641.JPG"/>
          <p:cNvPicPr>
            <a:picLocks noGrp="1" noChangeAspect="1"/>
          </p:cNvPicPr>
          <p:nvPr>
            <p:ph idx="1"/>
          </p:nvPr>
        </p:nvPicPr>
        <p:blipFill>
          <a:blip r:embed="rId2" cstate="print"/>
          <a:stretch>
            <a:fillRect/>
          </a:stretch>
        </p:blipFill>
        <p:spPr>
          <a:xfrm>
            <a:off x="-76200" y="0"/>
            <a:ext cx="10286999"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9629.JPG"/>
          <p:cNvPicPr>
            <a:picLocks noGrp="1" noChangeAspect="1"/>
          </p:cNvPicPr>
          <p:nvPr>
            <p:ph idx="1"/>
          </p:nvPr>
        </p:nvPicPr>
        <p:blipFill>
          <a:blip r:embed="rId2" cstate="print"/>
          <a:stretch>
            <a:fillRect/>
          </a:stretch>
        </p:blipFill>
        <p:spPr>
          <a:xfrm>
            <a:off x="-304800" y="0"/>
            <a:ext cx="10286999" cy="6858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9662.JPG"/>
          <p:cNvPicPr>
            <a:picLocks noGrp="1" noChangeAspect="1"/>
          </p:cNvPicPr>
          <p:nvPr>
            <p:ph idx="1"/>
          </p:nvPr>
        </p:nvPicPr>
        <p:blipFill>
          <a:blip r:embed="rId2" cstate="print"/>
          <a:stretch>
            <a:fillRect/>
          </a:stretch>
        </p:blipFill>
        <p:spPr>
          <a:xfrm>
            <a:off x="-152400" y="0"/>
            <a:ext cx="10286999"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183</Words>
  <Application>Microsoft Office PowerPoint</Application>
  <PresentationFormat>On-screen Show (4:3)</PresentationFormat>
  <Paragraphs>27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Andrei Sinyavsky  and the Human Rights Movement in the Soviet Union</vt:lpstr>
      <vt:lpstr>“Historians now have no difficulty in pinpointing the birth of the modern soviet dissident movement. It began in February 1966 with the trail of Andrei Sinyavsky and Yuli Daniel...little did they realize at the time that they were starting a movement that would help end communist rule.” (95)  -Fred Coleman The Decline and Fall of the Soviet Empire: forty years that shook the world, from Stalin to Yeltsin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T Portwood</dc:creator>
  <cp:lastModifiedBy> </cp:lastModifiedBy>
  <cp:revision>12</cp:revision>
  <dcterms:created xsi:type="dcterms:W3CDTF">2012-01-14T20:16:28Z</dcterms:created>
  <dcterms:modified xsi:type="dcterms:W3CDTF">2012-01-17T15:49:43Z</dcterms:modified>
</cp:coreProperties>
</file>