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1" r:id="rId3"/>
    <p:sldId id="263" r:id="rId4"/>
    <p:sldId id="265" r:id="rId5"/>
    <p:sldId id="262" r:id="rId6"/>
    <p:sldId id="260" r:id="rId7"/>
    <p:sldId id="258" r:id="rId8"/>
    <p:sldId id="257"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9" autoAdjust="0"/>
    <p:restoredTop sz="94628" autoAdjust="0"/>
  </p:normalViewPr>
  <p:slideViewPr>
    <p:cSldViewPr>
      <p:cViewPr varScale="1">
        <p:scale>
          <a:sx n="87" d="100"/>
          <a:sy n="87" d="100"/>
        </p:scale>
        <p:origin x="-96" y="-43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01E07B-F04B-4809-BAE4-E2973E142D57}" type="datetimeFigureOut">
              <a:rPr lang="en-US" smtClean="0"/>
              <a:t>1/15/2012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5AE889-1C0B-4DB2-BDB1-C5EF37D06F0C}" type="slidenum">
              <a:rPr lang="en-US" smtClean="0"/>
              <a:t>‹#›</a:t>
            </a:fld>
            <a:endParaRPr lang="en-US"/>
          </a:p>
        </p:txBody>
      </p:sp>
    </p:spTree>
    <p:extLst>
      <p:ext uri="{BB962C8B-B14F-4D97-AF65-F5344CB8AC3E}">
        <p14:creationId xmlns:p14="http://schemas.microsoft.com/office/powerpoint/2010/main" val="1839794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DDB39E-550F-4770-BB53-95099199139C}" type="datetimeFigureOut">
              <a:rPr lang="en-US" smtClean="0"/>
              <a:t>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0F860F-B907-41DD-AA25-CD56D2AB96AF}" type="slidenum">
              <a:rPr lang="en-US" smtClean="0"/>
              <a:t>‹#›</a:t>
            </a:fld>
            <a:endParaRPr lang="en-US"/>
          </a:p>
        </p:txBody>
      </p:sp>
    </p:spTree>
    <p:extLst>
      <p:ext uri="{BB962C8B-B14F-4D97-AF65-F5344CB8AC3E}">
        <p14:creationId xmlns:p14="http://schemas.microsoft.com/office/powerpoint/2010/main" val="177050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DDB39E-550F-4770-BB53-95099199139C}" type="datetimeFigureOut">
              <a:rPr lang="en-US" smtClean="0"/>
              <a:t>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0F860F-B907-41DD-AA25-CD56D2AB96AF}" type="slidenum">
              <a:rPr lang="en-US" smtClean="0"/>
              <a:t>‹#›</a:t>
            </a:fld>
            <a:endParaRPr lang="en-US"/>
          </a:p>
        </p:txBody>
      </p:sp>
    </p:spTree>
    <p:extLst>
      <p:ext uri="{BB962C8B-B14F-4D97-AF65-F5344CB8AC3E}">
        <p14:creationId xmlns:p14="http://schemas.microsoft.com/office/powerpoint/2010/main" val="2694072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DDB39E-550F-4770-BB53-95099199139C}" type="datetimeFigureOut">
              <a:rPr lang="en-US" smtClean="0"/>
              <a:t>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0F860F-B907-41DD-AA25-CD56D2AB96AF}" type="slidenum">
              <a:rPr lang="en-US" smtClean="0"/>
              <a:t>‹#›</a:t>
            </a:fld>
            <a:endParaRPr lang="en-US"/>
          </a:p>
        </p:txBody>
      </p:sp>
    </p:spTree>
    <p:extLst>
      <p:ext uri="{BB962C8B-B14F-4D97-AF65-F5344CB8AC3E}">
        <p14:creationId xmlns:p14="http://schemas.microsoft.com/office/powerpoint/2010/main" val="283602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DDB39E-550F-4770-BB53-95099199139C}" type="datetimeFigureOut">
              <a:rPr lang="en-US" smtClean="0"/>
              <a:t>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0F860F-B907-41DD-AA25-CD56D2AB96AF}" type="slidenum">
              <a:rPr lang="en-US" smtClean="0"/>
              <a:t>‹#›</a:t>
            </a:fld>
            <a:endParaRPr lang="en-US"/>
          </a:p>
        </p:txBody>
      </p:sp>
    </p:spTree>
    <p:extLst>
      <p:ext uri="{BB962C8B-B14F-4D97-AF65-F5344CB8AC3E}">
        <p14:creationId xmlns:p14="http://schemas.microsoft.com/office/powerpoint/2010/main" val="714171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DDB39E-550F-4770-BB53-95099199139C}" type="datetimeFigureOut">
              <a:rPr lang="en-US" smtClean="0"/>
              <a:t>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0F860F-B907-41DD-AA25-CD56D2AB96AF}" type="slidenum">
              <a:rPr lang="en-US" smtClean="0"/>
              <a:t>‹#›</a:t>
            </a:fld>
            <a:endParaRPr lang="en-US"/>
          </a:p>
        </p:txBody>
      </p:sp>
    </p:spTree>
    <p:extLst>
      <p:ext uri="{BB962C8B-B14F-4D97-AF65-F5344CB8AC3E}">
        <p14:creationId xmlns:p14="http://schemas.microsoft.com/office/powerpoint/2010/main" val="3134324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DDB39E-550F-4770-BB53-95099199139C}" type="datetimeFigureOut">
              <a:rPr lang="en-US" smtClean="0"/>
              <a:t>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0F860F-B907-41DD-AA25-CD56D2AB96AF}" type="slidenum">
              <a:rPr lang="en-US" smtClean="0"/>
              <a:t>‹#›</a:t>
            </a:fld>
            <a:endParaRPr lang="en-US"/>
          </a:p>
        </p:txBody>
      </p:sp>
    </p:spTree>
    <p:extLst>
      <p:ext uri="{BB962C8B-B14F-4D97-AF65-F5344CB8AC3E}">
        <p14:creationId xmlns:p14="http://schemas.microsoft.com/office/powerpoint/2010/main" val="2725690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DDB39E-550F-4770-BB53-95099199139C}" type="datetimeFigureOut">
              <a:rPr lang="en-US" smtClean="0"/>
              <a:t>1/15/2012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0F860F-B907-41DD-AA25-CD56D2AB96AF}" type="slidenum">
              <a:rPr lang="en-US" smtClean="0"/>
              <a:t>‹#›</a:t>
            </a:fld>
            <a:endParaRPr lang="en-US"/>
          </a:p>
        </p:txBody>
      </p:sp>
    </p:spTree>
    <p:extLst>
      <p:ext uri="{BB962C8B-B14F-4D97-AF65-F5344CB8AC3E}">
        <p14:creationId xmlns:p14="http://schemas.microsoft.com/office/powerpoint/2010/main" val="260000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DDB39E-550F-4770-BB53-95099199139C}" type="datetimeFigureOut">
              <a:rPr lang="en-US" smtClean="0"/>
              <a:t>1/15/2012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0F860F-B907-41DD-AA25-CD56D2AB96AF}" type="slidenum">
              <a:rPr lang="en-US" smtClean="0"/>
              <a:t>‹#›</a:t>
            </a:fld>
            <a:endParaRPr lang="en-US"/>
          </a:p>
        </p:txBody>
      </p:sp>
    </p:spTree>
    <p:extLst>
      <p:ext uri="{BB962C8B-B14F-4D97-AF65-F5344CB8AC3E}">
        <p14:creationId xmlns:p14="http://schemas.microsoft.com/office/powerpoint/2010/main" val="3689369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DDB39E-550F-4770-BB53-95099199139C}" type="datetimeFigureOut">
              <a:rPr lang="en-US" smtClean="0"/>
              <a:t>1/15/2012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0F860F-B907-41DD-AA25-CD56D2AB96AF}" type="slidenum">
              <a:rPr lang="en-US" smtClean="0"/>
              <a:t>‹#›</a:t>
            </a:fld>
            <a:endParaRPr lang="en-US"/>
          </a:p>
        </p:txBody>
      </p:sp>
    </p:spTree>
    <p:extLst>
      <p:ext uri="{BB962C8B-B14F-4D97-AF65-F5344CB8AC3E}">
        <p14:creationId xmlns:p14="http://schemas.microsoft.com/office/powerpoint/2010/main" val="1459864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DDB39E-550F-4770-BB53-95099199139C}" type="datetimeFigureOut">
              <a:rPr lang="en-US" smtClean="0"/>
              <a:t>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0F860F-B907-41DD-AA25-CD56D2AB96AF}" type="slidenum">
              <a:rPr lang="en-US" smtClean="0"/>
              <a:t>‹#›</a:t>
            </a:fld>
            <a:endParaRPr lang="en-US"/>
          </a:p>
        </p:txBody>
      </p:sp>
    </p:spTree>
    <p:extLst>
      <p:ext uri="{BB962C8B-B14F-4D97-AF65-F5344CB8AC3E}">
        <p14:creationId xmlns:p14="http://schemas.microsoft.com/office/powerpoint/2010/main" val="938977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DDB39E-550F-4770-BB53-95099199139C}" type="datetimeFigureOut">
              <a:rPr lang="en-US" smtClean="0"/>
              <a:t>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0F860F-B907-41DD-AA25-CD56D2AB96AF}" type="slidenum">
              <a:rPr lang="en-US" smtClean="0"/>
              <a:t>‹#›</a:t>
            </a:fld>
            <a:endParaRPr lang="en-US"/>
          </a:p>
        </p:txBody>
      </p:sp>
    </p:spTree>
    <p:extLst>
      <p:ext uri="{BB962C8B-B14F-4D97-AF65-F5344CB8AC3E}">
        <p14:creationId xmlns:p14="http://schemas.microsoft.com/office/powerpoint/2010/main" val="1251472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DDB39E-550F-4770-BB53-95099199139C}" type="datetimeFigureOut">
              <a:rPr lang="en-US" smtClean="0"/>
              <a:t>1/15/2012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0F860F-B907-41DD-AA25-CD56D2AB96AF}" type="slidenum">
              <a:rPr lang="en-US" smtClean="0"/>
              <a:t>‹#›</a:t>
            </a:fld>
            <a:endParaRPr lang="en-US"/>
          </a:p>
        </p:txBody>
      </p:sp>
    </p:spTree>
    <p:extLst>
      <p:ext uri="{BB962C8B-B14F-4D97-AF65-F5344CB8AC3E}">
        <p14:creationId xmlns:p14="http://schemas.microsoft.com/office/powerpoint/2010/main" val="1081806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
            <a:ext cx="7772400" cy="1470025"/>
          </a:xfrm>
        </p:spPr>
        <p:txBody>
          <a:bodyPr/>
          <a:lstStyle/>
          <a:p>
            <a:r>
              <a:rPr lang="en-US" u="sng" dirty="0" smtClean="0">
                <a:solidFill>
                  <a:schemeClr val="bg2">
                    <a:lumMod val="90000"/>
                  </a:schemeClr>
                </a:solidFill>
                <a:latin typeface="Bernard MT Condensed" pitchFamily="18" charset="0"/>
              </a:rPr>
              <a:t>MLK and </a:t>
            </a:r>
            <a:r>
              <a:rPr lang="en-US" u="sng" dirty="0">
                <a:solidFill>
                  <a:schemeClr val="bg2">
                    <a:lumMod val="90000"/>
                  </a:schemeClr>
                </a:solidFill>
                <a:latin typeface="Bernard MT Condensed" pitchFamily="18" charset="0"/>
              </a:rPr>
              <a:t>Andrei Sakharov </a:t>
            </a:r>
            <a:endParaRPr lang="en-US" u="sng" dirty="0">
              <a:solidFill>
                <a:schemeClr val="bg2">
                  <a:lumMod val="90000"/>
                </a:schemeClr>
              </a:solidFill>
              <a:latin typeface="Bernard MT Condensed" pitchFamily="18" charset="0"/>
            </a:endParaRPr>
          </a:p>
        </p:txBody>
      </p:sp>
      <p:sp>
        <p:nvSpPr>
          <p:cNvPr id="4" name="Content Placeholder 2"/>
          <p:cNvSpPr>
            <a:spLocks noGrp="1"/>
          </p:cNvSpPr>
          <p:nvPr>
            <p:ph type="subTitle" idx="1"/>
          </p:nvPr>
        </p:nvSpPr>
        <p:spPr>
          <a:xfrm>
            <a:off x="1371600" y="4800600"/>
            <a:ext cx="6400800" cy="1752600"/>
          </a:xfrm>
        </p:spPr>
        <p:txBody>
          <a:bodyPr>
            <a:normAutofit fontScale="85000" lnSpcReduction="20000"/>
          </a:bodyPr>
          <a:lstStyle/>
          <a:p>
            <a:r>
              <a:rPr lang="en-US" dirty="0" smtClean="0">
                <a:solidFill>
                  <a:schemeClr val="accent3">
                    <a:lumMod val="20000"/>
                    <a:lumOff val="80000"/>
                  </a:schemeClr>
                </a:solidFill>
                <a:latin typeface="Bernard MT Condensed" pitchFamily="18" charset="0"/>
              </a:rPr>
              <a:t>“Dr. Martin Luther King possessed a remarkable clarity of vision and purpose. He complemented these attributes with a sound, empathic understanding of the history of human oppression.”</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686" y="1905000"/>
            <a:ext cx="3780338" cy="2514600"/>
          </a:xfrm>
          <a:prstGeom prst="rect">
            <a:avLst/>
          </a:prstGeom>
        </p:spPr>
      </p:pic>
      <p:pic>
        <p:nvPicPr>
          <p:cNvPr id="1026" name="Picture 2" descr="http://www.europarl.europa.eu/resources/library/images/20090922PHT61064/20090922PHT61064_origina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1524000"/>
            <a:ext cx="2422921"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9463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27290" y="304800"/>
            <a:ext cx="8229600" cy="1143000"/>
          </a:xfrm>
        </p:spPr>
        <p:txBody>
          <a:bodyPr>
            <a:normAutofit fontScale="90000"/>
          </a:bodyPr>
          <a:lstStyle/>
          <a:p>
            <a:r>
              <a:rPr lang="en-US" dirty="0"/>
              <a:t> </a:t>
            </a:r>
            <a:r>
              <a:rPr lang="en-US" dirty="0">
                <a:solidFill>
                  <a:schemeClr val="bg2">
                    <a:lumMod val="90000"/>
                  </a:schemeClr>
                </a:solidFill>
                <a:latin typeface="Bernard MT Condensed" pitchFamily="18" charset="0"/>
              </a:rPr>
              <a:t>"PEACE, PROGRESS AND HUMAN RIGHTS"</a:t>
            </a:r>
          </a:p>
        </p:txBody>
      </p:sp>
      <p:sp>
        <p:nvSpPr>
          <p:cNvPr id="5" name="Rectangle 4"/>
          <p:cNvSpPr/>
          <p:nvPr/>
        </p:nvSpPr>
        <p:spPr>
          <a:xfrm>
            <a:off x="76200" y="1589476"/>
            <a:ext cx="6477000" cy="4154984"/>
          </a:xfrm>
          <a:prstGeom prst="rect">
            <a:avLst/>
          </a:prstGeom>
        </p:spPr>
        <p:txBody>
          <a:bodyPr wrap="square">
            <a:spAutoFit/>
          </a:bodyPr>
          <a:lstStyle/>
          <a:p>
            <a:r>
              <a:rPr lang="en-US" sz="2800" b="1" dirty="0">
                <a:solidFill>
                  <a:schemeClr val="bg2">
                    <a:lumMod val="90000"/>
                  </a:schemeClr>
                </a:solidFill>
                <a:latin typeface="Bernard MT Condensed" pitchFamily="18" charset="0"/>
              </a:rPr>
              <a:t>Andrei </a:t>
            </a:r>
            <a:r>
              <a:rPr lang="en-US" sz="2800" b="1" dirty="0" err="1">
                <a:solidFill>
                  <a:schemeClr val="bg2">
                    <a:lumMod val="90000"/>
                  </a:schemeClr>
                </a:solidFill>
                <a:latin typeface="Bernard MT Condensed" pitchFamily="18" charset="0"/>
              </a:rPr>
              <a:t>Dmitrievich</a:t>
            </a:r>
            <a:r>
              <a:rPr lang="en-US" sz="2800" b="1" dirty="0">
                <a:solidFill>
                  <a:schemeClr val="bg2">
                    <a:lumMod val="90000"/>
                  </a:schemeClr>
                </a:solidFill>
                <a:latin typeface="Bernard MT Condensed" pitchFamily="18" charset="0"/>
              </a:rPr>
              <a:t> </a:t>
            </a:r>
            <a:r>
              <a:rPr lang="en-US" sz="2800" b="1" dirty="0" smtClean="0">
                <a:solidFill>
                  <a:schemeClr val="bg2">
                    <a:lumMod val="90000"/>
                  </a:schemeClr>
                </a:solidFill>
                <a:latin typeface="Bernard MT Condensed" pitchFamily="18" charset="0"/>
              </a:rPr>
              <a:t>Sakharov</a:t>
            </a:r>
          </a:p>
          <a:p>
            <a:r>
              <a:rPr lang="en-US" dirty="0" smtClean="0">
                <a:solidFill>
                  <a:schemeClr val="bg2">
                    <a:lumMod val="90000"/>
                  </a:schemeClr>
                </a:solidFill>
                <a:latin typeface="Bernard MT Condensed" pitchFamily="18" charset="0"/>
              </a:rPr>
              <a:t> </a:t>
            </a:r>
            <a:r>
              <a:rPr lang="en-US" sz="2000" dirty="0">
                <a:solidFill>
                  <a:schemeClr val="bg2">
                    <a:lumMod val="90000"/>
                  </a:schemeClr>
                </a:solidFill>
                <a:latin typeface="Bernard MT Condensed" pitchFamily="18" charset="0"/>
              </a:rPr>
              <a:t>May 21, 1921 – December 14, </a:t>
            </a:r>
            <a:r>
              <a:rPr lang="en-US" sz="2000" dirty="0" smtClean="0">
                <a:solidFill>
                  <a:schemeClr val="bg2">
                    <a:lumMod val="90000"/>
                  </a:schemeClr>
                </a:solidFill>
                <a:latin typeface="Bernard MT Condensed" pitchFamily="18" charset="0"/>
              </a:rPr>
              <a:t>19</a:t>
            </a:r>
            <a:endParaRPr lang="en-US" sz="2000" dirty="0">
              <a:solidFill>
                <a:schemeClr val="bg2">
                  <a:lumMod val="90000"/>
                </a:schemeClr>
              </a:solidFill>
              <a:latin typeface="Bernard MT Condensed" pitchFamily="18" charset="0"/>
            </a:endParaRPr>
          </a:p>
          <a:p>
            <a:endParaRPr lang="en-US" sz="2000" dirty="0">
              <a:solidFill>
                <a:schemeClr val="bg2">
                  <a:lumMod val="90000"/>
                </a:schemeClr>
              </a:solidFill>
              <a:latin typeface="Bernard MT Condensed" pitchFamily="18" charset="0"/>
            </a:endParaRPr>
          </a:p>
          <a:p>
            <a:r>
              <a:rPr lang="en-US" sz="2800" dirty="0" smtClean="0">
                <a:solidFill>
                  <a:schemeClr val="bg2">
                    <a:lumMod val="90000"/>
                  </a:schemeClr>
                </a:solidFill>
                <a:latin typeface="Bernard MT Condensed" pitchFamily="18" charset="0"/>
              </a:rPr>
              <a:t>Soviet</a:t>
            </a:r>
            <a:r>
              <a:rPr lang="en-US" sz="2800" dirty="0">
                <a:solidFill>
                  <a:schemeClr val="bg2">
                    <a:lumMod val="90000"/>
                  </a:schemeClr>
                </a:solidFill>
                <a:latin typeface="Bernard MT Condensed" pitchFamily="18" charset="0"/>
              </a:rPr>
              <a:t> </a:t>
            </a:r>
            <a:r>
              <a:rPr lang="en-US" sz="2800" dirty="0" smtClean="0">
                <a:solidFill>
                  <a:schemeClr val="bg2">
                    <a:lumMod val="90000"/>
                  </a:schemeClr>
                </a:solidFill>
                <a:latin typeface="Bernard MT Condensed" pitchFamily="18" charset="0"/>
              </a:rPr>
              <a:t>nuclear</a:t>
            </a:r>
            <a:r>
              <a:rPr lang="en-US" sz="2800" dirty="0">
                <a:solidFill>
                  <a:schemeClr val="bg2">
                    <a:lumMod val="90000"/>
                  </a:schemeClr>
                </a:solidFill>
                <a:latin typeface="Bernard MT Condensed" pitchFamily="18" charset="0"/>
              </a:rPr>
              <a:t> physicist, </a:t>
            </a:r>
            <a:r>
              <a:rPr lang="en-US" sz="2800" dirty="0" smtClean="0">
                <a:solidFill>
                  <a:schemeClr val="bg2">
                    <a:lumMod val="90000"/>
                  </a:schemeClr>
                </a:solidFill>
                <a:latin typeface="Bernard MT Condensed" pitchFamily="18" charset="0"/>
              </a:rPr>
              <a:t>dissident</a:t>
            </a:r>
            <a:r>
              <a:rPr lang="en-US" sz="2800" dirty="0">
                <a:solidFill>
                  <a:schemeClr val="bg2">
                    <a:lumMod val="90000"/>
                  </a:schemeClr>
                </a:solidFill>
                <a:latin typeface="Bernard MT Condensed" pitchFamily="18" charset="0"/>
              </a:rPr>
              <a:t> and human rights activist</a:t>
            </a:r>
            <a:r>
              <a:rPr lang="en-US" sz="2800" dirty="0" smtClean="0">
                <a:solidFill>
                  <a:schemeClr val="bg2">
                    <a:lumMod val="90000"/>
                  </a:schemeClr>
                </a:solidFill>
                <a:latin typeface="Bernard MT Condensed" pitchFamily="18" charset="0"/>
              </a:rPr>
              <a:t>.</a:t>
            </a:r>
          </a:p>
          <a:p>
            <a:endParaRPr lang="en-US" sz="2800" dirty="0">
              <a:solidFill>
                <a:schemeClr val="bg2">
                  <a:lumMod val="90000"/>
                </a:schemeClr>
              </a:solidFill>
              <a:latin typeface="Bernard MT Condensed" pitchFamily="18" charset="0"/>
            </a:endParaRPr>
          </a:p>
          <a:p>
            <a:r>
              <a:rPr lang="en-US" sz="2800" dirty="0" smtClean="0">
                <a:solidFill>
                  <a:schemeClr val="bg2">
                    <a:lumMod val="90000"/>
                  </a:schemeClr>
                </a:solidFill>
                <a:latin typeface="Bernard MT Condensed" pitchFamily="18" charset="0"/>
              </a:rPr>
              <a:t>Sakharov </a:t>
            </a:r>
            <a:r>
              <a:rPr lang="en-US" sz="2800" dirty="0">
                <a:solidFill>
                  <a:schemeClr val="bg2">
                    <a:lumMod val="90000"/>
                  </a:schemeClr>
                </a:solidFill>
                <a:latin typeface="Bernard MT Condensed" pitchFamily="18" charset="0"/>
              </a:rPr>
              <a:t>was an advocate of civil liberties and civil reforms in the Soviet Union. He was awarded the Nobel Peace Prize in 1975. </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53200" y="1611247"/>
            <a:ext cx="2338413" cy="2209800"/>
          </a:xfrm>
          <a:prstGeom prst="rect">
            <a:avLst/>
          </a:prstGeom>
        </p:spPr>
      </p:pic>
    </p:spTree>
    <p:extLst>
      <p:ext uri="{BB962C8B-B14F-4D97-AF65-F5344CB8AC3E}">
        <p14:creationId xmlns:p14="http://schemas.microsoft.com/office/powerpoint/2010/main" val="1202540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4" name="Rectangle 3"/>
          <p:cNvSpPr/>
          <p:nvPr/>
        </p:nvSpPr>
        <p:spPr>
          <a:xfrm>
            <a:off x="304800" y="838200"/>
            <a:ext cx="8558919" cy="2246769"/>
          </a:xfrm>
          <a:prstGeom prst="rect">
            <a:avLst/>
          </a:prstGeom>
        </p:spPr>
        <p:txBody>
          <a:bodyPr wrap="square">
            <a:spAutoFit/>
          </a:bodyPr>
          <a:lstStyle/>
          <a:p>
            <a:r>
              <a:rPr lang="en-US" sz="2800" dirty="0" smtClean="0">
                <a:solidFill>
                  <a:schemeClr val="bg2">
                    <a:lumMod val="90000"/>
                  </a:schemeClr>
                </a:solidFill>
                <a:latin typeface="Bernard MT Condensed" pitchFamily="18" charset="0"/>
              </a:rPr>
              <a:t>As a nuclear physicist Andrei Sakharov  participated </a:t>
            </a:r>
            <a:r>
              <a:rPr lang="en-US" sz="2800" dirty="0">
                <a:solidFill>
                  <a:schemeClr val="bg2">
                    <a:lumMod val="90000"/>
                  </a:schemeClr>
                </a:solidFill>
                <a:latin typeface="Bernard MT Condensed" pitchFamily="18" charset="0"/>
              </a:rPr>
              <a:t>in the Soviet atomic bomb </a:t>
            </a:r>
            <a:r>
              <a:rPr lang="en-US" sz="2800" dirty="0" smtClean="0">
                <a:solidFill>
                  <a:schemeClr val="bg2">
                    <a:lumMod val="90000"/>
                  </a:schemeClr>
                </a:solidFill>
                <a:latin typeface="Bernard MT Condensed" pitchFamily="18" charset="0"/>
              </a:rPr>
              <a:t>project.</a:t>
            </a:r>
            <a:r>
              <a:rPr lang="en-US" sz="2800" dirty="0">
                <a:solidFill>
                  <a:schemeClr val="bg2">
                    <a:lumMod val="90000"/>
                  </a:schemeClr>
                </a:solidFill>
                <a:latin typeface="Bernard MT Condensed" pitchFamily="18" charset="0"/>
              </a:rPr>
              <a:t> Sakharov played a key role in the development of the first megaton-range Soviet hydrogen bomb using a design known as "Sakharov's Third Idea</a:t>
            </a:r>
            <a:r>
              <a:rPr lang="en-US" sz="2800" dirty="0" smtClean="0">
                <a:solidFill>
                  <a:schemeClr val="bg2">
                    <a:lumMod val="90000"/>
                  </a:schemeClr>
                </a:solidFill>
                <a:latin typeface="Bernard MT Condensed" pitchFamily="18" charset="0"/>
              </a:rPr>
              <a:t>". </a:t>
            </a:r>
            <a:endParaRPr lang="en-US" sz="2800" dirty="0">
              <a:solidFill>
                <a:schemeClr val="bg2">
                  <a:lumMod val="90000"/>
                </a:schemeClr>
              </a:solidFill>
              <a:latin typeface="Bernard MT Condensed" pitchFamily="18" charset="0"/>
            </a:endParaRPr>
          </a:p>
        </p:txBody>
      </p:sp>
      <p:sp>
        <p:nvSpPr>
          <p:cNvPr id="5" name="Rectangle 4"/>
          <p:cNvSpPr/>
          <p:nvPr/>
        </p:nvSpPr>
        <p:spPr>
          <a:xfrm>
            <a:off x="315686" y="3084493"/>
            <a:ext cx="7783285" cy="954107"/>
          </a:xfrm>
          <a:prstGeom prst="rect">
            <a:avLst/>
          </a:prstGeom>
        </p:spPr>
        <p:txBody>
          <a:bodyPr wrap="square">
            <a:spAutoFit/>
          </a:bodyPr>
          <a:lstStyle/>
          <a:p>
            <a:r>
              <a:rPr lang="en-US" sz="2800" dirty="0" smtClean="0">
                <a:solidFill>
                  <a:schemeClr val="bg2">
                    <a:lumMod val="90000"/>
                  </a:schemeClr>
                </a:solidFill>
                <a:latin typeface="Bernard MT Condensed" pitchFamily="18" charset="0"/>
              </a:rPr>
              <a:t>From </a:t>
            </a:r>
            <a:r>
              <a:rPr lang="en-US" sz="2800" dirty="0">
                <a:solidFill>
                  <a:schemeClr val="bg2">
                    <a:lumMod val="90000"/>
                  </a:schemeClr>
                </a:solidFill>
                <a:latin typeface="Bernard MT Condensed" pitchFamily="18" charset="0"/>
              </a:rPr>
              <a:t>the late 1950s Sakharov had become concerned about the moral and political implications of his work. </a:t>
            </a:r>
          </a:p>
        </p:txBody>
      </p:sp>
      <p:sp>
        <p:nvSpPr>
          <p:cNvPr id="7" name="TextBox 6"/>
          <p:cNvSpPr txBox="1"/>
          <p:nvPr/>
        </p:nvSpPr>
        <p:spPr>
          <a:xfrm>
            <a:off x="272143" y="4343400"/>
            <a:ext cx="8001000" cy="1815882"/>
          </a:xfrm>
          <a:prstGeom prst="rect">
            <a:avLst/>
          </a:prstGeom>
          <a:noFill/>
        </p:spPr>
        <p:txBody>
          <a:bodyPr wrap="square" rtlCol="0">
            <a:spAutoFit/>
          </a:bodyPr>
          <a:lstStyle/>
          <a:p>
            <a:r>
              <a:rPr lang="en-US" sz="2800" dirty="0">
                <a:solidFill>
                  <a:schemeClr val="bg2">
                    <a:lumMod val="90000"/>
                  </a:schemeClr>
                </a:solidFill>
                <a:latin typeface="Bernard MT Condensed" pitchFamily="18" charset="0"/>
              </a:rPr>
              <a:t> </a:t>
            </a:r>
            <a:r>
              <a:rPr lang="en-US" sz="2800" dirty="0" smtClean="0">
                <a:solidFill>
                  <a:schemeClr val="bg2">
                    <a:lumMod val="90000"/>
                  </a:schemeClr>
                </a:solidFill>
                <a:latin typeface="Bernard MT Condensed" pitchFamily="18" charset="0"/>
              </a:rPr>
              <a:t>In 1968 he wrote an essay</a:t>
            </a:r>
            <a:r>
              <a:rPr lang="en-US" sz="2800" dirty="0">
                <a:solidFill>
                  <a:schemeClr val="bg2">
                    <a:lumMod val="90000"/>
                  </a:schemeClr>
                </a:solidFill>
                <a:latin typeface="Bernard MT Condensed" pitchFamily="18" charset="0"/>
              </a:rPr>
              <a:t>, "Reflections on Progress, Peaceful Coexistence, and Intellectual Freedom", where the anti-ballistic missile defense is featured as a major threat of world nuclear war</a:t>
            </a:r>
            <a:r>
              <a:rPr lang="en-US" sz="2400" dirty="0">
                <a:solidFill>
                  <a:schemeClr val="bg2">
                    <a:lumMod val="90000"/>
                  </a:schemeClr>
                </a:solidFill>
                <a:latin typeface="Bernard MT Condensed" pitchFamily="18" charset="0"/>
              </a:rPr>
              <a:t>.</a:t>
            </a:r>
            <a:endParaRPr lang="en-US" sz="2400" dirty="0">
              <a:solidFill>
                <a:schemeClr val="bg2">
                  <a:lumMod val="90000"/>
                </a:schemeClr>
              </a:solidFill>
              <a:latin typeface="Bernard MT Condensed" pitchFamily="18" charset="0"/>
            </a:endParaRPr>
          </a:p>
        </p:txBody>
      </p:sp>
    </p:spTree>
    <p:extLst>
      <p:ext uri="{BB962C8B-B14F-4D97-AF65-F5344CB8AC3E}">
        <p14:creationId xmlns:p14="http://schemas.microsoft.com/office/powerpoint/2010/main" val="2732644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4" name="TextBox 3"/>
          <p:cNvSpPr txBox="1"/>
          <p:nvPr/>
        </p:nvSpPr>
        <p:spPr>
          <a:xfrm>
            <a:off x="566057" y="5257800"/>
            <a:ext cx="7532914" cy="954107"/>
          </a:xfrm>
          <a:prstGeom prst="rect">
            <a:avLst/>
          </a:prstGeom>
          <a:noFill/>
        </p:spPr>
        <p:txBody>
          <a:bodyPr wrap="square" rtlCol="0">
            <a:spAutoFit/>
          </a:bodyPr>
          <a:lstStyle/>
          <a:p>
            <a:r>
              <a:rPr lang="en-US" sz="2800" dirty="0" smtClean="0">
                <a:solidFill>
                  <a:schemeClr val="bg2">
                    <a:lumMod val="90000"/>
                  </a:schemeClr>
                </a:solidFill>
                <a:latin typeface="Bernard MT Condensed" pitchFamily="18" charset="0"/>
              </a:rPr>
              <a:t>Due to his political activism , Andrei Sakharov was internally exiled in 1980 until 1986</a:t>
            </a:r>
            <a:endParaRPr lang="en-US" sz="2800" dirty="0">
              <a:solidFill>
                <a:schemeClr val="bg2">
                  <a:lumMod val="90000"/>
                </a:schemeClr>
              </a:solidFill>
              <a:latin typeface="Bernard MT Condensed" pitchFamily="18" charset="0"/>
            </a:endParaRPr>
          </a:p>
        </p:txBody>
      </p:sp>
      <p:sp>
        <p:nvSpPr>
          <p:cNvPr id="5" name="Rectangle 4"/>
          <p:cNvSpPr/>
          <p:nvPr/>
        </p:nvSpPr>
        <p:spPr>
          <a:xfrm>
            <a:off x="609600" y="990600"/>
            <a:ext cx="7772400" cy="2677656"/>
          </a:xfrm>
          <a:prstGeom prst="rect">
            <a:avLst/>
          </a:prstGeom>
        </p:spPr>
        <p:txBody>
          <a:bodyPr wrap="square">
            <a:spAutoFit/>
          </a:bodyPr>
          <a:lstStyle/>
          <a:p>
            <a:r>
              <a:rPr lang="en-US" sz="2800" dirty="0">
                <a:solidFill>
                  <a:schemeClr val="bg2">
                    <a:lumMod val="90000"/>
                  </a:schemeClr>
                </a:solidFill>
                <a:latin typeface="Bernard MT Condensed" pitchFamily="18" charset="0"/>
              </a:rPr>
              <a:t>Sakharov was banned from all military-related research and returned </a:t>
            </a:r>
            <a:r>
              <a:rPr lang="en-US" sz="2800" dirty="0" smtClean="0">
                <a:solidFill>
                  <a:schemeClr val="bg2">
                    <a:lumMod val="90000"/>
                  </a:schemeClr>
                </a:solidFill>
                <a:latin typeface="Bernard MT Condensed" pitchFamily="18" charset="0"/>
              </a:rPr>
              <a:t>to </a:t>
            </a:r>
            <a:r>
              <a:rPr lang="en-US" sz="2800" dirty="0">
                <a:solidFill>
                  <a:schemeClr val="bg2">
                    <a:lumMod val="90000"/>
                  </a:schemeClr>
                </a:solidFill>
                <a:latin typeface="Bernard MT Condensed" pitchFamily="18" charset="0"/>
              </a:rPr>
              <a:t>study fundamental theoretical physics. In 1970 he, along with </a:t>
            </a:r>
            <a:r>
              <a:rPr lang="en-US" sz="2800" dirty="0" smtClean="0">
                <a:solidFill>
                  <a:schemeClr val="bg2">
                    <a:lumMod val="90000"/>
                  </a:schemeClr>
                </a:solidFill>
                <a:latin typeface="Bernard MT Condensed" pitchFamily="18" charset="0"/>
              </a:rPr>
              <a:t>others , </a:t>
            </a:r>
            <a:r>
              <a:rPr lang="en-US" sz="2800" dirty="0">
                <a:solidFill>
                  <a:schemeClr val="bg2">
                    <a:lumMod val="90000"/>
                  </a:schemeClr>
                </a:solidFill>
                <a:latin typeface="Bernard MT Condensed" pitchFamily="18" charset="0"/>
              </a:rPr>
              <a:t>was one of the founders of the Committee on Human Rights in the </a:t>
            </a:r>
            <a:r>
              <a:rPr lang="en-US" sz="2800" dirty="0" smtClean="0">
                <a:solidFill>
                  <a:schemeClr val="bg2">
                    <a:lumMod val="90000"/>
                  </a:schemeClr>
                </a:solidFill>
                <a:latin typeface="Bernard MT Condensed" pitchFamily="18" charset="0"/>
              </a:rPr>
              <a:t>USSR</a:t>
            </a:r>
            <a:r>
              <a:rPr lang="en-US" sz="2800" dirty="0">
                <a:solidFill>
                  <a:schemeClr val="bg2">
                    <a:lumMod val="90000"/>
                  </a:schemeClr>
                </a:solidFill>
                <a:latin typeface="Bernard MT Condensed" pitchFamily="18" charset="0"/>
              </a:rPr>
              <a:t> </a:t>
            </a:r>
            <a:r>
              <a:rPr lang="en-US" sz="2800" dirty="0" smtClean="0">
                <a:solidFill>
                  <a:schemeClr val="bg2">
                    <a:lumMod val="90000"/>
                  </a:schemeClr>
                </a:solidFill>
                <a:latin typeface="Bernard MT Condensed" pitchFamily="18" charset="0"/>
              </a:rPr>
              <a:t>and </a:t>
            </a:r>
            <a:r>
              <a:rPr lang="en-US" sz="2800" dirty="0">
                <a:solidFill>
                  <a:schemeClr val="bg2">
                    <a:lumMod val="90000"/>
                  </a:schemeClr>
                </a:solidFill>
                <a:latin typeface="Bernard MT Condensed" pitchFamily="18" charset="0"/>
              </a:rPr>
              <a:t>came under increasing pressure from the </a:t>
            </a:r>
            <a:r>
              <a:rPr lang="en-US" sz="2800" dirty="0" smtClean="0">
                <a:solidFill>
                  <a:schemeClr val="bg2">
                    <a:lumMod val="90000"/>
                  </a:schemeClr>
                </a:solidFill>
                <a:latin typeface="Bernard MT Condensed" pitchFamily="18" charset="0"/>
              </a:rPr>
              <a:t>government.</a:t>
            </a:r>
          </a:p>
        </p:txBody>
      </p:sp>
      <p:sp>
        <p:nvSpPr>
          <p:cNvPr id="6" name="Rectangle 5"/>
          <p:cNvSpPr/>
          <p:nvPr/>
        </p:nvSpPr>
        <p:spPr>
          <a:xfrm>
            <a:off x="533400" y="3886200"/>
            <a:ext cx="7467600" cy="954107"/>
          </a:xfrm>
          <a:prstGeom prst="rect">
            <a:avLst/>
          </a:prstGeom>
        </p:spPr>
        <p:txBody>
          <a:bodyPr wrap="square">
            <a:spAutoFit/>
          </a:bodyPr>
          <a:lstStyle/>
          <a:p>
            <a:r>
              <a:rPr lang="en-US" sz="2800" dirty="0" smtClean="0">
                <a:solidFill>
                  <a:schemeClr val="bg2">
                    <a:lumMod val="90000"/>
                  </a:schemeClr>
                </a:solidFill>
                <a:latin typeface="Bernard MT Condensed" pitchFamily="18" charset="0"/>
              </a:rPr>
              <a:t>In 1974 </a:t>
            </a:r>
            <a:r>
              <a:rPr lang="en-US" sz="2800" dirty="0">
                <a:solidFill>
                  <a:schemeClr val="bg2">
                    <a:lumMod val="90000"/>
                  </a:schemeClr>
                </a:solidFill>
                <a:latin typeface="Bernard MT Condensed" pitchFamily="18" charset="0"/>
              </a:rPr>
              <a:t>the Soviet media campaign targeted both Andrei Sakharov and </a:t>
            </a:r>
            <a:r>
              <a:rPr lang="en-US" sz="2800" dirty="0" smtClean="0">
                <a:solidFill>
                  <a:schemeClr val="bg2">
                    <a:lumMod val="90000"/>
                  </a:schemeClr>
                </a:solidFill>
                <a:latin typeface="Bernard MT Condensed" pitchFamily="18" charset="0"/>
              </a:rPr>
              <a:t>others.</a:t>
            </a:r>
            <a:endParaRPr lang="en-US" sz="2800" dirty="0">
              <a:solidFill>
                <a:schemeClr val="bg2">
                  <a:lumMod val="90000"/>
                </a:schemeClr>
              </a:solidFill>
              <a:latin typeface="Bernard MT Condensed" pitchFamily="18" charset="0"/>
            </a:endParaRPr>
          </a:p>
        </p:txBody>
      </p:sp>
    </p:spTree>
    <p:extLst>
      <p:ext uri="{BB962C8B-B14F-4D97-AF65-F5344CB8AC3E}">
        <p14:creationId xmlns:p14="http://schemas.microsoft.com/office/powerpoint/2010/main" val="136892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5" name="Content Placeholder 2"/>
          <p:cNvSpPr txBox="1">
            <a:spLocks/>
          </p:cNvSpPr>
          <p:nvPr/>
        </p:nvSpPr>
        <p:spPr>
          <a:xfrm>
            <a:off x="440872" y="4572001"/>
            <a:ext cx="8305800" cy="1524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800" dirty="0" smtClean="0">
                <a:solidFill>
                  <a:schemeClr val="bg2">
                    <a:lumMod val="90000"/>
                  </a:schemeClr>
                </a:solidFill>
                <a:latin typeface="Bernard MT Condensed" pitchFamily="18" charset="0"/>
              </a:rPr>
              <a:t>The Archive contains thousand of documents pertaining to Sakharov's life and activities, as well as materials on the history of the human rights movement in the USSR.</a:t>
            </a:r>
            <a:endParaRPr lang="en-US" sz="2800" dirty="0">
              <a:solidFill>
                <a:schemeClr val="bg2">
                  <a:lumMod val="90000"/>
                </a:schemeClr>
              </a:solidFill>
              <a:latin typeface="Bernard MT Condensed" pitchFamily="18" charset="0"/>
            </a:endParaRPr>
          </a:p>
        </p:txBody>
      </p:sp>
      <p:sp>
        <p:nvSpPr>
          <p:cNvPr id="7" name="Rectangle 6"/>
          <p:cNvSpPr/>
          <p:nvPr/>
        </p:nvSpPr>
        <p:spPr>
          <a:xfrm>
            <a:off x="440872" y="609600"/>
            <a:ext cx="8153400" cy="2246769"/>
          </a:xfrm>
          <a:prstGeom prst="rect">
            <a:avLst/>
          </a:prstGeom>
        </p:spPr>
        <p:txBody>
          <a:bodyPr wrap="square">
            <a:spAutoFit/>
          </a:bodyPr>
          <a:lstStyle/>
          <a:p>
            <a:r>
              <a:rPr lang="en-US" dirty="0"/>
              <a:t> </a:t>
            </a:r>
            <a:r>
              <a:rPr lang="en-US" sz="2800" dirty="0">
                <a:solidFill>
                  <a:schemeClr val="bg2">
                    <a:lumMod val="90000"/>
                  </a:schemeClr>
                </a:solidFill>
                <a:latin typeface="Bernard MT Condensed" pitchFamily="18" charset="0"/>
              </a:rPr>
              <a:t>He helped to initiate the first independent legal political organizations and became prominent in the Soviet Union's growing political opposition. In March 1989, Sakharov was elected to the new parliament,  and co-led the democratic </a:t>
            </a:r>
            <a:r>
              <a:rPr lang="en-US" sz="2800" dirty="0" smtClean="0">
                <a:solidFill>
                  <a:schemeClr val="bg2">
                    <a:lumMod val="90000"/>
                  </a:schemeClr>
                </a:solidFill>
                <a:latin typeface="Bernard MT Condensed" pitchFamily="18" charset="0"/>
              </a:rPr>
              <a:t>opposition</a:t>
            </a:r>
            <a:r>
              <a:rPr lang="en-US" sz="2800" dirty="0" smtClean="0">
                <a:solidFill>
                  <a:schemeClr val="bg2">
                    <a:lumMod val="90000"/>
                  </a:schemeClr>
                </a:solidFill>
                <a:latin typeface="Bernard MT Condensed" pitchFamily="18" charset="0"/>
              </a:rPr>
              <a:t>.</a:t>
            </a:r>
          </a:p>
        </p:txBody>
      </p:sp>
      <p:sp>
        <p:nvSpPr>
          <p:cNvPr id="2" name="TextBox 1"/>
          <p:cNvSpPr txBox="1"/>
          <p:nvPr/>
        </p:nvSpPr>
        <p:spPr>
          <a:xfrm>
            <a:off x="342901" y="3352800"/>
            <a:ext cx="8251371" cy="1077218"/>
          </a:xfrm>
          <a:prstGeom prst="rect">
            <a:avLst/>
          </a:prstGeom>
          <a:noFill/>
        </p:spPr>
        <p:txBody>
          <a:bodyPr wrap="square" rtlCol="0">
            <a:spAutoFit/>
          </a:bodyPr>
          <a:lstStyle/>
          <a:p>
            <a:r>
              <a:rPr lang="en-US" sz="3200" u="sng" dirty="0" smtClean="0">
                <a:solidFill>
                  <a:schemeClr val="bg2">
                    <a:lumMod val="90000"/>
                  </a:schemeClr>
                </a:solidFill>
                <a:latin typeface="Bernard MT Condensed" pitchFamily="18" charset="0"/>
              </a:rPr>
              <a:t>Andrei </a:t>
            </a:r>
            <a:r>
              <a:rPr lang="en-US" sz="3200" u="sng" dirty="0">
                <a:solidFill>
                  <a:schemeClr val="bg2">
                    <a:lumMod val="90000"/>
                  </a:schemeClr>
                </a:solidFill>
                <a:latin typeface="Bernard MT Condensed" pitchFamily="18" charset="0"/>
              </a:rPr>
              <a:t>Sakharov Archives and Human Rights Center</a:t>
            </a:r>
          </a:p>
          <a:p>
            <a:endParaRPr lang="en-US" sz="3200" dirty="0"/>
          </a:p>
        </p:txBody>
      </p:sp>
    </p:spTree>
    <p:extLst>
      <p:ext uri="{BB962C8B-B14F-4D97-AF65-F5344CB8AC3E}">
        <p14:creationId xmlns:p14="http://schemas.microsoft.com/office/powerpoint/2010/main" val="664638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6" name="TextBox 5"/>
          <p:cNvSpPr txBox="1"/>
          <p:nvPr/>
        </p:nvSpPr>
        <p:spPr>
          <a:xfrm>
            <a:off x="440872" y="609600"/>
            <a:ext cx="8229600" cy="830997"/>
          </a:xfrm>
          <a:prstGeom prst="rect">
            <a:avLst/>
          </a:prstGeom>
          <a:noFill/>
        </p:spPr>
        <p:txBody>
          <a:bodyPr wrap="square" rtlCol="0">
            <a:spAutoFit/>
          </a:bodyPr>
          <a:lstStyle/>
          <a:p>
            <a:r>
              <a:rPr lang="en-US" sz="2400" dirty="0" smtClean="0">
                <a:solidFill>
                  <a:schemeClr val="bg2">
                    <a:lumMod val="90000"/>
                  </a:schemeClr>
                </a:solidFill>
                <a:latin typeface="Bernard MT Condensed" pitchFamily="18" charset="0"/>
              </a:rPr>
              <a:t>“What </a:t>
            </a:r>
            <a:r>
              <a:rPr lang="en-US" sz="2400" dirty="0" smtClean="0">
                <a:solidFill>
                  <a:schemeClr val="bg2">
                    <a:lumMod val="90000"/>
                  </a:schemeClr>
                </a:solidFill>
                <a:latin typeface="Bernard MT Condensed" pitchFamily="18" charset="0"/>
              </a:rPr>
              <a:t>connection or influence did Martin Luther King Jr. have on the human rights activities in the former Soviet Union</a:t>
            </a:r>
            <a:r>
              <a:rPr lang="en-US" sz="2400" dirty="0" smtClean="0">
                <a:solidFill>
                  <a:schemeClr val="bg2">
                    <a:lumMod val="90000"/>
                  </a:schemeClr>
                </a:solidFill>
                <a:latin typeface="Bernard MT Condensed" pitchFamily="18" charset="0"/>
              </a:rPr>
              <a:t>?”</a:t>
            </a:r>
            <a:endParaRPr lang="en-US" sz="2400" dirty="0">
              <a:solidFill>
                <a:schemeClr val="bg2">
                  <a:lumMod val="90000"/>
                </a:schemeClr>
              </a:solidFill>
              <a:latin typeface="Bernard MT Condensed" pitchFamily="18" charset="0"/>
            </a:endParaRPr>
          </a:p>
        </p:txBody>
      </p:sp>
      <p:sp>
        <p:nvSpPr>
          <p:cNvPr id="7" name="TextBox 6"/>
          <p:cNvSpPr txBox="1"/>
          <p:nvPr/>
        </p:nvSpPr>
        <p:spPr>
          <a:xfrm>
            <a:off x="440872" y="1531200"/>
            <a:ext cx="8169728" cy="830997"/>
          </a:xfrm>
          <a:prstGeom prst="rect">
            <a:avLst/>
          </a:prstGeom>
          <a:noFill/>
        </p:spPr>
        <p:txBody>
          <a:bodyPr wrap="square" rtlCol="0">
            <a:spAutoFit/>
          </a:bodyPr>
          <a:lstStyle/>
          <a:p>
            <a:r>
              <a:rPr lang="en-US" sz="2400" dirty="0" smtClean="0">
                <a:solidFill>
                  <a:schemeClr val="bg2">
                    <a:lumMod val="90000"/>
                  </a:schemeClr>
                </a:solidFill>
                <a:latin typeface="Bernard MT Condensed" pitchFamily="18" charset="0"/>
              </a:rPr>
              <a:t>I will be interning </a:t>
            </a:r>
            <a:r>
              <a:rPr lang="en-US" sz="2400" dirty="0">
                <a:solidFill>
                  <a:schemeClr val="bg2">
                    <a:lumMod val="90000"/>
                  </a:schemeClr>
                </a:solidFill>
                <a:latin typeface="Bernard MT Condensed" pitchFamily="18" charset="0"/>
              </a:rPr>
              <a:t>at with Andrei Sakharov Foundation </a:t>
            </a:r>
            <a:r>
              <a:rPr lang="en-US" sz="2400" dirty="0" smtClean="0">
                <a:solidFill>
                  <a:schemeClr val="bg2">
                    <a:lumMod val="90000"/>
                  </a:schemeClr>
                </a:solidFill>
                <a:latin typeface="Bernard MT Condensed" pitchFamily="18" charset="0"/>
              </a:rPr>
              <a:t>in </a:t>
            </a:r>
            <a:r>
              <a:rPr lang="en-US" sz="2400" dirty="0">
                <a:solidFill>
                  <a:schemeClr val="bg2">
                    <a:lumMod val="90000"/>
                  </a:schemeClr>
                </a:solidFill>
                <a:latin typeface="Bernard MT Condensed" pitchFamily="18" charset="0"/>
              </a:rPr>
              <a:t>Moscow and at the museum of Sakharov in Nizhniy </a:t>
            </a:r>
            <a:r>
              <a:rPr lang="en-US" sz="2400" dirty="0" smtClean="0">
                <a:solidFill>
                  <a:schemeClr val="bg2">
                    <a:lumMod val="90000"/>
                  </a:schemeClr>
                </a:solidFill>
                <a:latin typeface="Bernard MT Condensed" pitchFamily="18" charset="0"/>
              </a:rPr>
              <a:t>Novgorod.</a:t>
            </a:r>
            <a:endParaRPr lang="en-US" sz="2400" dirty="0">
              <a:solidFill>
                <a:schemeClr val="bg2">
                  <a:lumMod val="90000"/>
                </a:schemeClr>
              </a:solidFill>
              <a:latin typeface="Bernard MT Condensed"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3000" y="2351310"/>
            <a:ext cx="2303112" cy="2667003"/>
          </a:xfrm>
          <a:prstGeom prst="rect">
            <a:avLst/>
          </a:prstGeom>
        </p:spPr>
      </p:pic>
      <p:sp>
        <p:nvSpPr>
          <p:cNvPr id="9" name="Content Placeholder 2"/>
          <p:cNvSpPr txBox="1">
            <a:spLocks/>
          </p:cNvSpPr>
          <p:nvPr/>
        </p:nvSpPr>
        <p:spPr>
          <a:xfrm>
            <a:off x="3505200" y="5094514"/>
            <a:ext cx="4610100" cy="1904999"/>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400" dirty="0" smtClean="0">
                <a:solidFill>
                  <a:schemeClr val="bg2">
                    <a:lumMod val="90000"/>
                  </a:schemeClr>
                </a:solidFill>
                <a:latin typeface="Bernard MT Condensed" pitchFamily="18" charset="0"/>
              </a:rPr>
              <a:t>I will conduct research on mutual influences and connections between civil rights movements in the U.S. and human rights activities in the former U.S.S.R. </a:t>
            </a:r>
          </a:p>
          <a:p>
            <a:pPr marL="0" indent="0">
              <a:buFont typeface="Arial" pitchFamily="34" charset="0"/>
              <a:buNone/>
            </a:pPr>
            <a:endParaRPr lang="en-US" dirty="0">
              <a:latin typeface="Bernard MT Condensed" pitchFamily="18" charset="0"/>
            </a:endParaRPr>
          </a:p>
        </p:txBody>
      </p:sp>
      <p:pic>
        <p:nvPicPr>
          <p:cNvPr id="10" name="Content Placeholder 9"/>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40872" y="2351310"/>
            <a:ext cx="3054927" cy="4069080"/>
          </a:xfrm>
          <a:prstGeom prst="rect">
            <a:avLst/>
          </a:prstGeom>
        </p:spPr>
      </p:pic>
    </p:spTree>
    <p:extLst>
      <p:ext uri="{BB962C8B-B14F-4D97-AF65-F5344CB8AC3E}">
        <p14:creationId xmlns:p14="http://schemas.microsoft.com/office/powerpoint/2010/main" val="2375511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914400" y="685800"/>
            <a:ext cx="6248400" cy="1173162"/>
          </a:xfrm>
        </p:spPr>
        <p:txBody>
          <a:bodyPr/>
          <a:lstStyle/>
          <a:p>
            <a:r>
              <a:rPr lang="en-US" dirty="0" smtClean="0">
                <a:solidFill>
                  <a:schemeClr val="bg2">
                    <a:lumMod val="90000"/>
                  </a:schemeClr>
                </a:solidFill>
                <a:latin typeface="Bernard MT Condensed" pitchFamily="18" charset="0"/>
              </a:rPr>
              <a:t>Shane Davis</a:t>
            </a:r>
            <a:endParaRPr lang="en-US" dirty="0">
              <a:solidFill>
                <a:schemeClr val="bg2">
                  <a:lumMod val="90000"/>
                </a:schemeClr>
              </a:solidFill>
              <a:latin typeface="Bernard MT Condensed" pitchFamily="18" charset="0"/>
            </a:endParaRPr>
          </a:p>
        </p:txBody>
      </p:sp>
      <p:sp>
        <p:nvSpPr>
          <p:cNvPr id="6" name="TextBox 5"/>
          <p:cNvSpPr txBox="1"/>
          <p:nvPr/>
        </p:nvSpPr>
        <p:spPr>
          <a:xfrm>
            <a:off x="228600" y="2209800"/>
            <a:ext cx="5486400" cy="4524315"/>
          </a:xfrm>
          <a:prstGeom prst="rect">
            <a:avLst/>
          </a:prstGeom>
          <a:noFill/>
        </p:spPr>
        <p:txBody>
          <a:bodyPr wrap="square" rtlCol="0">
            <a:spAutoFit/>
          </a:bodyPr>
          <a:lstStyle/>
          <a:p>
            <a:r>
              <a:rPr lang="en-US" sz="2400" dirty="0" smtClean="0">
                <a:solidFill>
                  <a:schemeClr val="bg2">
                    <a:lumMod val="90000"/>
                  </a:schemeClr>
                </a:solidFill>
                <a:latin typeface="Bernard MT Condensed" pitchFamily="18" charset="0"/>
              </a:rPr>
              <a:t>Shane Davis is a Full time student at UVU with a 3.4 GPA majoring in Peace and Justice studies and Accounting.</a:t>
            </a:r>
          </a:p>
          <a:p>
            <a:r>
              <a:rPr lang="en-US" sz="2400" dirty="0" smtClean="0">
                <a:solidFill>
                  <a:schemeClr val="bg2">
                    <a:lumMod val="90000"/>
                  </a:schemeClr>
                </a:solidFill>
                <a:latin typeface="Bernard MT Condensed" pitchFamily="18" charset="0"/>
              </a:rPr>
              <a:t>He also works full time as middle management for Teleperformance USA.</a:t>
            </a:r>
          </a:p>
          <a:p>
            <a:r>
              <a:rPr lang="en-US" sz="2400" dirty="0" smtClean="0">
                <a:solidFill>
                  <a:schemeClr val="bg2">
                    <a:lumMod val="90000"/>
                  </a:schemeClr>
                </a:solidFill>
                <a:latin typeface="Bernard MT Condensed" pitchFamily="18" charset="0"/>
              </a:rPr>
              <a:t>Shane Spent two years in Ukraine as a missionary for the Church of Jesus Christ of latter day Saints, where he learned to speak Russian.</a:t>
            </a:r>
          </a:p>
          <a:p>
            <a:r>
              <a:rPr lang="en-US" sz="2400" dirty="0" smtClean="0">
                <a:solidFill>
                  <a:schemeClr val="bg2">
                    <a:lumMod val="90000"/>
                  </a:schemeClr>
                </a:solidFill>
                <a:latin typeface="Bernard MT Condensed" pitchFamily="18" charset="0"/>
              </a:rPr>
              <a:t>He currently is the Academic Chairman for the Rho-Phi Chapter of the Kappa Sigma Fraternity.</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2200" y="2721429"/>
            <a:ext cx="2228850" cy="2971800"/>
          </a:xfrm>
          <a:prstGeom prst="rect">
            <a:avLst/>
          </a:prstGeom>
        </p:spPr>
      </p:pic>
    </p:spTree>
    <p:extLst>
      <p:ext uri="{BB962C8B-B14F-4D97-AF65-F5344CB8AC3E}">
        <p14:creationId xmlns:p14="http://schemas.microsoft.com/office/powerpoint/2010/main" val="4072324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05943"/>
            <a:ext cx="6096000" cy="2286000"/>
          </a:xfrm>
        </p:spPr>
        <p:txBody>
          <a:bodyPr>
            <a:normAutofit fontScale="85000" lnSpcReduction="10000"/>
          </a:bodyPr>
          <a:lstStyle/>
          <a:p>
            <a:pPr marL="0" indent="0">
              <a:buNone/>
            </a:pPr>
            <a:r>
              <a:rPr lang="en-US" sz="3300" dirty="0" smtClean="0">
                <a:solidFill>
                  <a:schemeClr val="bg2">
                    <a:lumMod val="90000"/>
                  </a:schemeClr>
                </a:solidFill>
                <a:latin typeface="Bernard MT Condensed" pitchFamily="18" charset="0"/>
              </a:rPr>
              <a:t>With this new movement </a:t>
            </a:r>
            <a:r>
              <a:rPr lang="en-US" sz="3300" dirty="0" smtClean="0">
                <a:solidFill>
                  <a:schemeClr val="bg2">
                    <a:lumMod val="90000"/>
                  </a:schemeClr>
                </a:solidFill>
                <a:latin typeface="Bernard MT Condensed" pitchFamily="18" charset="0"/>
              </a:rPr>
              <a:t>promoting </a:t>
            </a:r>
            <a:r>
              <a:rPr lang="en-US" sz="3300" dirty="0" smtClean="0">
                <a:solidFill>
                  <a:schemeClr val="bg2">
                    <a:lumMod val="90000"/>
                  </a:schemeClr>
                </a:solidFill>
                <a:latin typeface="Bernard MT Condensed" pitchFamily="18" charset="0"/>
              </a:rPr>
              <a:t>free, </a:t>
            </a:r>
            <a:r>
              <a:rPr lang="en-US" sz="3300" dirty="0" smtClean="0">
                <a:solidFill>
                  <a:schemeClr val="bg2">
                    <a:lumMod val="90000"/>
                  </a:schemeClr>
                </a:solidFill>
                <a:latin typeface="Bernard MT Condensed" pitchFamily="18" charset="0"/>
              </a:rPr>
              <a:t>honest, </a:t>
            </a:r>
            <a:r>
              <a:rPr lang="en-US" sz="3300" dirty="0" smtClean="0">
                <a:solidFill>
                  <a:schemeClr val="bg2">
                    <a:lumMod val="90000"/>
                  </a:schemeClr>
                </a:solidFill>
                <a:latin typeface="Bernard MT Condensed" pitchFamily="18" charset="0"/>
              </a:rPr>
              <a:t>and open elections in Russia, this subject is crucial to understanding it’s beginnings with Andrei Sakharov and others in the former USSR.</a:t>
            </a:r>
          </a:p>
          <a:p>
            <a:pPr marL="0" indent="0">
              <a:buNone/>
            </a:pPr>
            <a:endParaRPr lang="en-US" sz="2400" dirty="0">
              <a:solidFill>
                <a:schemeClr val="bg2">
                  <a:lumMod val="90000"/>
                </a:schemeClr>
              </a:solidFill>
              <a:latin typeface="Bernard MT Condensed"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53200" y="762000"/>
            <a:ext cx="2032000" cy="32004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9200" y="762000"/>
            <a:ext cx="3779960" cy="2514600"/>
          </a:xfrm>
          <a:prstGeom prst="rect">
            <a:avLst/>
          </a:prstGeom>
        </p:spPr>
      </p:pic>
    </p:spTree>
    <p:extLst>
      <p:ext uri="{BB962C8B-B14F-4D97-AF65-F5344CB8AC3E}">
        <p14:creationId xmlns:p14="http://schemas.microsoft.com/office/powerpoint/2010/main" val="1956825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4" name="Content Placeholder 2"/>
          <p:cNvSpPr txBox="1">
            <a:spLocks/>
          </p:cNvSpPr>
          <p:nvPr/>
        </p:nvSpPr>
        <p:spPr>
          <a:xfrm>
            <a:off x="729343" y="1104900"/>
            <a:ext cx="7543800" cy="2667000"/>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1200" dirty="0" smtClean="0">
                <a:solidFill>
                  <a:schemeClr val="bg2">
                    <a:lumMod val="90000"/>
                  </a:schemeClr>
                </a:solidFill>
                <a:latin typeface="Bernard MT Condensed" pitchFamily="18" charset="0"/>
              </a:rPr>
              <a:t>The second basic thesis is that intellectual freedom is essential to human society — freedom to obtain and distribute information, freedom for open-minded and unfearing debate and freedom from pressure by officialdom and prejudices. Such a trinity of freedom of thought is the only guarantee against an infection of people by mass myths, which, in the hands of treacherous hypocrites and demagogues, can be transformed into bloody dictatorship. Freedom of thought is the only guarantee of the feasibility of a scientific democratic approach to politics, economics and culture.“</a:t>
            </a:r>
          </a:p>
          <a:p>
            <a:r>
              <a:rPr lang="en-US" sz="11200" dirty="0" smtClean="0">
                <a:solidFill>
                  <a:schemeClr val="bg2">
                    <a:lumMod val="90000"/>
                  </a:schemeClr>
                </a:solidFill>
                <a:latin typeface="Bernard MT Condensed" pitchFamily="18" charset="0"/>
              </a:rPr>
              <a:t> - Andrei Sakharov </a:t>
            </a:r>
          </a:p>
          <a:p>
            <a:endParaRPr lang="en-US" dirty="0"/>
          </a:p>
        </p:txBody>
      </p:sp>
    </p:spTree>
    <p:extLst>
      <p:ext uri="{BB962C8B-B14F-4D97-AF65-F5344CB8AC3E}">
        <p14:creationId xmlns:p14="http://schemas.microsoft.com/office/powerpoint/2010/main" val="24825195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TotalTime>
  <Words>438</Words>
  <Application>Microsoft Office PowerPoint</Application>
  <PresentationFormat>On-screen Show (4:3)</PresentationFormat>
  <Paragraphs>29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MLK and Andrei Sakharov </vt:lpstr>
      <vt:lpstr> "PEACE, PROGRESS AND HUMAN RIGHTS"</vt:lpstr>
      <vt:lpstr>PowerPoint Presentation</vt:lpstr>
      <vt:lpstr>PowerPoint Presentation</vt:lpstr>
      <vt:lpstr>PowerPoint Presentation</vt:lpstr>
      <vt:lpstr>PowerPoint Presentation</vt:lpstr>
      <vt:lpstr>Shane Davis</vt:lpstr>
      <vt:lpstr>PowerPoint Presentation</vt:lpstr>
      <vt:lpstr>PowerPoint Presentation</vt:lpstr>
    </vt:vector>
  </TitlesOfParts>
  <Company>Utah Valley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23</cp:revision>
  <dcterms:created xsi:type="dcterms:W3CDTF">2012-01-13T21:44:10Z</dcterms:created>
  <dcterms:modified xsi:type="dcterms:W3CDTF">2012-01-15T20:33:34Z</dcterms:modified>
</cp:coreProperties>
</file>